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8"/>
  </p:notesMasterIdLst>
  <p:sldIdLst>
    <p:sldId id="265" r:id="rId2"/>
    <p:sldId id="261" r:id="rId3"/>
    <p:sldId id="266" r:id="rId4"/>
    <p:sldId id="269" r:id="rId5"/>
    <p:sldId id="267" r:id="rId6"/>
    <p:sldId id="268" r:id="rId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AF"/>
    <a:srgbClr val="00B7AF"/>
    <a:srgbClr val="2D2B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645"/>
  </p:normalViewPr>
  <p:slideViewPr>
    <p:cSldViewPr snapToGrid="0">
      <p:cViewPr varScale="1">
        <p:scale>
          <a:sx n="65" d="100"/>
          <a:sy n="65" d="100"/>
        </p:scale>
        <p:origin x="72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E8E7-3E30-4624-9CCF-E5F0AD3133C9}" type="datetimeFigureOut">
              <a:rPr lang="da-DK" smtClean="0"/>
              <a:t>12-05-2021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3543F4-D6A0-42EB-8DBE-C608F3363A94}" type="slidenum">
              <a:rPr lang="da-DK" smtClean="0"/>
              <a:t>‹nr.›</a:t>
            </a:fld>
            <a:endParaRPr lang="da-DK"/>
          </a:p>
        </p:txBody>
      </p:sp>
    </p:spTree>
    <p:extLst>
      <p:ext uri="{BB962C8B-B14F-4D97-AF65-F5344CB8AC3E}">
        <p14:creationId xmlns:p14="http://schemas.microsoft.com/office/powerpoint/2010/main" val="153725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dirty="0"/>
              <a:t>Man </a:t>
            </a:r>
            <a:r>
              <a:rPr lang="en-US" sz="1200" spc="50" dirty="0" err="1"/>
              <a:t>kan</a:t>
            </a:r>
            <a:r>
              <a:rPr lang="en-US" sz="1200" spc="50" dirty="0"/>
              <a:t> </a:t>
            </a:r>
            <a:r>
              <a:rPr lang="en-US" sz="1200" spc="50" dirty="0" err="1"/>
              <a:t>hurtigt</a:t>
            </a:r>
            <a:r>
              <a:rPr lang="en-US" sz="1200" spc="50" dirty="0"/>
              <a:t> </a:t>
            </a:r>
            <a:r>
              <a:rPr lang="en-US" sz="1200" spc="50" dirty="0" err="1"/>
              <a:t>stirre</a:t>
            </a:r>
            <a:r>
              <a:rPr lang="en-US" sz="1200" spc="50" dirty="0"/>
              <a:t> sig blind </a:t>
            </a:r>
            <a:r>
              <a:rPr lang="en-US" sz="1200" spc="50" dirty="0" err="1"/>
              <a:t>på</a:t>
            </a:r>
            <a:r>
              <a:rPr lang="en-US" sz="1200" spc="50" dirty="0"/>
              <a:t> alt </a:t>
            </a:r>
            <a:r>
              <a:rPr lang="en-US" sz="1200" spc="50" dirty="0" err="1"/>
              <a:t>det</a:t>
            </a:r>
            <a:r>
              <a:rPr lang="en-US" sz="1200" spc="50" dirty="0"/>
              <a:t>, de </a:t>
            </a:r>
            <a:r>
              <a:rPr lang="en-US" sz="1200" spc="50" dirty="0" err="1"/>
              <a:t>unge</a:t>
            </a:r>
            <a:r>
              <a:rPr lang="en-US" sz="1200" spc="50" dirty="0"/>
              <a:t> </a:t>
            </a:r>
            <a:r>
              <a:rPr lang="en-US" sz="1200" spc="50" dirty="0" err="1"/>
              <a:t>ikke</a:t>
            </a:r>
            <a:r>
              <a:rPr lang="en-US" sz="1200" spc="50" dirty="0"/>
              <a:t> </a:t>
            </a:r>
            <a:r>
              <a:rPr lang="en-US" sz="1200" spc="50" dirty="0" err="1"/>
              <a:t>kan.</a:t>
            </a:r>
            <a:endParaRPr lang="en-US" sz="1200" spc="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spc="50" dirty="0" err="1">
                <a:effectLst/>
              </a:rPr>
              <a:t>Tænk</a:t>
            </a:r>
            <a:r>
              <a:rPr lang="en-US" i="1" spc="50" dirty="0">
                <a:effectLst/>
              </a:rPr>
              <a:t> </a:t>
            </a:r>
            <a:r>
              <a:rPr lang="en-US" i="1" spc="50" dirty="0" err="1">
                <a:effectLst/>
              </a:rPr>
              <a:t>ud</a:t>
            </a:r>
            <a:r>
              <a:rPr lang="en-US" i="1" spc="50" dirty="0">
                <a:effectLst/>
              </a:rPr>
              <a:t> </a:t>
            </a:r>
            <a:r>
              <a:rPr lang="en-US" i="1" spc="50" dirty="0" err="1">
                <a:effectLst/>
              </a:rPr>
              <a:t>af</a:t>
            </a:r>
            <a:r>
              <a:rPr lang="en-US" i="1" spc="50" dirty="0">
                <a:effectLst/>
              </a:rPr>
              <a:t> </a:t>
            </a:r>
            <a:r>
              <a:rPr lang="en-US" i="1" spc="50" dirty="0" err="1">
                <a:effectLst/>
              </a:rPr>
              <a:t>boksen</a:t>
            </a:r>
            <a:r>
              <a:rPr lang="en-US" i="1" spc="50" dirty="0">
                <a:effectLst/>
              </a:rPr>
              <a:t> </a:t>
            </a:r>
            <a:r>
              <a:rPr lang="en-US" spc="50" dirty="0" err="1">
                <a:effectLst/>
              </a:rPr>
              <a:t>er</a:t>
            </a:r>
            <a:r>
              <a:rPr lang="en-US" spc="50" dirty="0">
                <a:effectLst/>
              </a:rPr>
              <a:t> et </a:t>
            </a:r>
            <a:r>
              <a:rPr lang="en-US" spc="50" dirty="0" err="1">
                <a:effectLst/>
              </a:rPr>
              <a:t>dialogredskab</a:t>
            </a:r>
            <a:r>
              <a:rPr lang="en-US" spc="50" dirty="0">
                <a:effectLst/>
              </a:rPr>
              <a:t>, </a:t>
            </a:r>
            <a:r>
              <a:rPr lang="en-US" spc="50" dirty="0" err="1">
                <a:effectLst/>
              </a:rPr>
              <a:t>som</a:t>
            </a:r>
            <a:r>
              <a:rPr lang="en-US" spc="50" dirty="0">
                <a:effectLst/>
              </a:rPr>
              <a:t> </a:t>
            </a:r>
            <a:r>
              <a:rPr lang="en-US" spc="50" dirty="0" err="1">
                <a:effectLst/>
              </a:rPr>
              <a:t>inviterer</a:t>
            </a:r>
            <a:r>
              <a:rPr lang="en-US" spc="50" dirty="0">
                <a:effectLst/>
              </a:rPr>
              <a:t> </a:t>
            </a:r>
            <a:r>
              <a:rPr lang="en-US" spc="50" dirty="0" err="1">
                <a:effectLst/>
              </a:rPr>
              <a:t>til</a:t>
            </a:r>
            <a:r>
              <a:rPr lang="en-US" spc="50" dirty="0">
                <a:effectLst/>
              </a:rPr>
              <a:t> dialog om at se </a:t>
            </a:r>
            <a:r>
              <a:rPr lang="en-US" spc="50" dirty="0" err="1">
                <a:effectLst/>
              </a:rPr>
              <a:t>muligheder</a:t>
            </a:r>
            <a:r>
              <a:rPr lang="en-US" spc="50" dirty="0">
                <a:effectLst/>
              </a:rPr>
              <a:t> </a:t>
            </a:r>
            <a:r>
              <a:rPr lang="en-US" spc="50" dirty="0" err="1">
                <a:effectLst/>
              </a:rPr>
              <a:t>fremfor</a:t>
            </a:r>
            <a:r>
              <a:rPr lang="en-US" spc="50" dirty="0">
                <a:effectLst/>
              </a:rPr>
              <a:t> </a:t>
            </a:r>
            <a:r>
              <a:rPr lang="en-US" spc="50" dirty="0" err="1">
                <a:effectLst/>
              </a:rPr>
              <a:t>begrænsninger</a:t>
            </a:r>
            <a:r>
              <a:rPr lang="en-US" spc="5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pc="50" dirty="0" err="1"/>
              <a:t>G</a:t>
            </a:r>
            <a:r>
              <a:rPr lang="en-US" spc="50" dirty="0" err="1">
                <a:effectLst/>
              </a:rPr>
              <a:t>å</a:t>
            </a:r>
            <a:r>
              <a:rPr lang="en-US" spc="50" dirty="0">
                <a:effectLst/>
              </a:rPr>
              <a:t> </a:t>
            </a:r>
            <a:r>
              <a:rPr lang="en-US" spc="50" dirty="0" err="1">
                <a:effectLst/>
              </a:rPr>
              <a:t>på</a:t>
            </a:r>
            <a:r>
              <a:rPr lang="en-US" spc="50" dirty="0">
                <a:effectLst/>
              </a:rPr>
              <a:t> </a:t>
            </a:r>
            <a:r>
              <a:rPr lang="en-US" spc="50" dirty="0" err="1">
                <a:effectLst/>
              </a:rPr>
              <a:t>opdagelse</a:t>
            </a:r>
            <a:r>
              <a:rPr lang="en-US" spc="50" dirty="0">
                <a:effectLst/>
              </a:rPr>
              <a:t> </a:t>
            </a:r>
            <a:r>
              <a:rPr lang="en-US" spc="50" dirty="0" err="1">
                <a:effectLst/>
              </a:rPr>
              <a:t>i</a:t>
            </a:r>
            <a:r>
              <a:rPr lang="en-US" spc="50" dirty="0">
                <a:effectLst/>
              </a:rPr>
              <a:t> </a:t>
            </a:r>
            <a:r>
              <a:rPr lang="en-US" spc="50" dirty="0" err="1">
                <a:effectLst/>
              </a:rPr>
              <a:t>nye</a:t>
            </a:r>
            <a:r>
              <a:rPr lang="en-US" spc="50" dirty="0">
                <a:effectLst/>
              </a:rPr>
              <a:t> </a:t>
            </a:r>
            <a:r>
              <a:rPr lang="en-US" spc="50" dirty="0" err="1">
                <a:effectLst/>
              </a:rPr>
              <a:t>muligheder</a:t>
            </a:r>
            <a:r>
              <a:rPr lang="en-US" spc="50" dirty="0">
                <a:effectLst/>
              </a:rPr>
              <a:t> for engagement</a:t>
            </a:r>
            <a:r>
              <a:rPr lang="en-US" b="1" i="1" spc="50" dirty="0">
                <a:effectLst/>
              </a:rPr>
              <a:t> </a:t>
            </a:r>
            <a:r>
              <a:rPr lang="en-US" spc="50" dirty="0" err="1">
                <a:effectLst/>
              </a:rPr>
              <a:t>på</a:t>
            </a:r>
            <a:r>
              <a:rPr lang="en-US" spc="50" dirty="0">
                <a:effectLst/>
              </a:rPr>
              <a:t> </a:t>
            </a:r>
            <a:r>
              <a:rPr lang="en-US" spc="50" dirty="0" err="1">
                <a:effectLst/>
              </a:rPr>
              <a:t>både</a:t>
            </a:r>
            <a:r>
              <a:rPr lang="en-US" spc="50" dirty="0">
                <a:effectLst/>
              </a:rPr>
              <a:t> de </a:t>
            </a:r>
            <a:r>
              <a:rPr lang="en-US" spc="50" dirty="0" err="1">
                <a:effectLst/>
              </a:rPr>
              <a:t>unges</a:t>
            </a:r>
            <a:r>
              <a:rPr lang="en-US" spc="50" dirty="0">
                <a:effectLst/>
              </a:rPr>
              <a:t> </a:t>
            </a:r>
            <a:r>
              <a:rPr lang="en-US" spc="50" dirty="0" err="1">
                <a:effectLst/>
              </a:rPr>
              <a:t>og</a:t>
            </a:r>
            <a:r>
              <a:rPr lang="en-US" spc="50" dirty="0">
                <a:effectLst/>
              </a:rPr>
              <a:t> </a:t>
            </a:r>
            <a:r>
              <a:rPr lang="en-US" spc="50" dirty="0" err="1">
                <a:effectLst/>
              </a:rPr>
              <a:t>foreningens</a:t>
            </a:r>
            <a:r>
              <a:rPr lang="en-US" spc="50" dirty="0">
                <a:effectLst/>
              </a:rPr>
              <a:t> </a:t>
            </a:r>
            <a:r>
              <a:rPr lang="en-US" spc="50" dirty="0" err="1">
                <a:effectLst/>
              </a:rPr>
              <a:t>præmisser</a:t>
            </a:r>
            <a:endParaRPr lang="en-US" spc="5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pc="50" dirty="0" err="1">
                <a:effectLst/>
              </a:rPr>
              <a:t>Skab</a:t>
            </a:r>
            <a:r>
              <a:rPr lang="en-US" spc="50" dirty="0">
                <a:effectLst/>
              </a:rPr>
              <a:t> </a:t>
            </a:r>
            <a:r>
              <a:rPr lang="en-US" spc="50" dirty="0" err="1">
                <a:effectLst/>
              </a:rPr>
              <a:t>en</a:t>
            </a:r>
            <a:r>
              <a:rPr lang="en-US" spc="50" dirty="0">
                <a:effectLst/>
              </a:rPr>
              <a:t> </a:t>
            </a:r>
            <a:r>
              <a:rPr lang="en-US" spc="50" dirty="0" err="1">
                <a:effectLst/>
              </a:rPr>
              <a:t>åben</a:t>
            </a:r>
            <a:r>
              <a:rPr lang="en-US" spc="50" dirty="0">
                <a:effectLst/>
              </a:rPr>
              <a:t> </a:t>
            </a:r>
            <a:r>
              <a:rPr lang="en-US" spc="50" dirty="0" err="1">
                <a:effectLst/>
              </a:rPr>
              <a:t>og</a:t>
            </a:r>
            <a:r>
              <a:rPr lang="en-US" spc="50" dirty="0">
                <a:effectLst/>
              </a:rPr>
              <a:t> </a:t>
            </a:r>
            <a:r>
              <a:rPr lang="en-US" spc="50" dirty="0" err="1">
                <a:effectLst/>
              </a:rPr>
              <a:t>ærlig</a:t>
            </a:r>
            <a:r>
              <a:rPr lang="en-US" spc="50" dirty="0">
                <a:effectLst/>
              </a:rPr>
              <a:t> dialog om de </a:t>
            </a:r>
            <a:r>
              <a:rPr lang="en-US" spc="50" dirty="0" err="1">
                <a:effectLst/>
              </a:rPr>
              <a:t>unges</a:t>
            </a:r>
            <a:r>
              <a:rPr lang="en-US" spc="50" dirty="0">
                <a:effectLst/>
              </a:rPr>
              <a:t> roller </a:t>
            </a:r>
            <a:r>
              <a:rPr lang="en-US" spc="50" dirty="0" err="1">
                <a:effectLst/>
              </a:rPr>
              <a:t>og</a:t>
            </a:r>
            <a:r>
              <a:rPr lang="en-US" spc="50" dirty="0">
                <a:effectLst/>
              </a:rPr>
              <a:t> </a:t>
            </a:r>
            <a:r>
              <a:rPr lang="en-US" spc="50" dirty="0" err="1">
                <a:effectLst/>
              </a:rPr>
              <a:t>tilgang</a:t>
            </a:r>
            <a:r>
              <a:rPr lang="en-US" spc="50" dirty="0">
                <a:effectLst/>
              </a:rPr>
              <a:t> </a:t>
            </a:r>
            <a:r>
              <a:rPr lang="en-US" spc="50" dirty="0" err="1">
                <a:effectLst/>
              </a:rPr>
              <a:t>til</a:t>
            </a:r>
            <a:r>
              <a:rPr lang="en-US" spc="50" dirty="0">
                <a:effectLst/>
              </a:rPr>
              <a:t> </a:t>
            </a:r>
            <a:r>
              <a:rPr lang="en-US" spc="50" dirty="0" err="1">
                <a:effectLst/>
              </a:rPr>
              <a:t>opgaverne</a:t>
            </a:r>
            <a:r>
              <a:rPr lang="en-US" spc="50" dirty="0">
                <a:effectLst/>
              </a:rPr>
              <a:t> for at </a:t>
            </a:r>
            <a:r>
              <a:rPr lang="en-US" spc="50" dirty="0" err="1">
                <a:effectLst/>
              </a:rPr>
              <a:t>undgå</a:t>
            </a:r>
            <a:r>
              <a:rPr lang="en-US" spc="50" dirty="0">
                <a:effectLst/>
              </a:rPr>
              <a:t> </a:t>
            </a:r>
            <a:r>
              <a:rPr lang="en-US" spc="50" dirty="0" err="1">
                <a:effectLst/>
              </a:rPr>
              <a:t>misforståelser</a:t>
            </a:r>
            <a:r>
              <a:rPr lang="en-US" spc="50" dirty="0">
                <a:effectLst/>
              </a:rPr>
              <a:t>, der </a:t>
            </a:r>
            <a:r>
              <a:rPr lang="en-US" spc="50" dirty="0" err="1">
                <a:effectLst/>
              </a:rPr>
              <a:t>sikrer</a:t>
            </a:r>
            <a:r>
              <a:rPr lang="en-US" spc="50" dirty="0">
                <a:effectLst/>
              </a:rPr>
              <a:t> et </a:t>
            </a:r>
            <a:r>
              <a:rPr lang="en-US" spc="50" dirty="0" err="1">
                <a:effectLst/>
              </a:rPr>
              <a:t>godt</a:t>
            </a:r>
            <a:r>
              <a:rPr lang="en-US" spc="50" dirty="0">
                <a:effectLst/>
              </a:rPr>
              <a:t> </a:t>
            </a:r>
            <a:r>
              <a:rPr lang="en-US" spc="50" dirty="0" err="1">
                <a:effectLst/>
              </a:rPr>
              <a:t>samarbejde</a:t>
            </a:r>
            <a:endParaRPr lang="en-US" spc="5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dirty="0" err="1">
                <a:effectLst/>
              </a:rPr>
              <a:t>Redskabet</a:t>
            </a:r>
            <a:r>
              <a:rPr lang="en-US" sz="1200" spc="50" dirty="0">
                <a:effectLst/>
              </a:rPr>
              <a:t> </a:t>
            </a:r>
            <a:r>
              <a:rPr lang="en-US" sz="1200" spc="50" dirty="0" err="1">
                <a:effectLst/>
              </a:rPr>
              <a:t>består</a:t>
            </a:r>
            <a:r>
              <a:rPr lang="en-US" sz="1200" spc="50" dirty="0">
                <a:effectLst/>
              </a:rPr>
              <a:t> </a:t>
            </a:r>
            <a:r>
              <a:rPr lang="en-US" sz="1200" spc="50" dirty="0" err="1">
                <a:effectLst/>
              </a:rPr>
              <a:t>af</a:t>
            </a:r>
            <a:r>
              <a:rPr lang="en-US" sz="1200" spc="50" dirty="0">
                <a:effectLst/>
              </a:rPr>
              <a:t> </a:t>
            </a:r>
            <a:r>
              <a:rPr lang="en-US" sz="1200" spc="50" dirty="0" err="1">
                <a:effectLst/>
              </a:rPr>
              <a:t>en</a:t>
            </a:r>
            <a:r>
              <a:rPr lang="en-US" sz="1200" spc="50" dirty="0">
                <a:effectLst/>
              </a:rPr>
              <a:t> </a:t>
            </a:r>
            <a:r>
              <a:rPr lang="en-US" sz="1200" spc="50" dirty="0" err="1">
                <a:effectLst/>
              </a:rPr>
              <a:t>baggrundstekst</a:t>
            </a:r>
            <a:r>
              <a:rPr lang="en-US" sz="1200" spc="50" dirty="0">
                <a:effectLst/>
              </a:rPr>
              <a:t> – </a:t>
            </a:r>
            <a:r>
              <a:rPr lang="en-US" sz="1200" i="1" spc="50" dirty="0" err="1">
                <a:effectLst/>
              </a:rPr>
              <a:t>Vær</a:t>
            </a:r>
            <a:r>
              <a:rPr lang="en-US" sz="1200" i="1" spc="50" dirty="0">
                <a:effectLst/>
              </a:rPr>
              <a:t> </a:t>
            </a:r>
            <a:r>
              <a:rPr lang="en-US" sz="1200" i="1" spc="50" dirty="0" err="1">
                <a:effectLst/>
              </a:rPr>
              <a:t>undersøgende</a:t>
            </a:r>
            <a:r>
              <a:rPr lang="en-US" sz="1200" i="1" spc="50" dirty="0">
                <a:effectLst/>
              </a:rPr>
              <a:t> </a:t>
            </a:r>
            <a:r>
              <a:rPr lang="en-US" sz="1200" i="1" spc="50" dirty="0" err="1">
                <a:effectLst/>
              </a:rPr>
              <a:t>og</a:t>
            </a:r>
            <a:r>
              <a:rPr lang="en-US" sz="1200" i="1" spc="50" dirty="0">
                <a:effectLst/>
              </a:rPr>
              <a:t> </a:t>
            </a:r>
            <a:r>
              <a:rPr lang="en-US" sz="1200" i="1" spc="50" dirty="0" err="1">
                <a:effectLst/>
              </a:rPr>
              <a:t>nysgerrig</a:t>
            </a:r>
            <a:r>
              <a:rPr lang="en-US" sz="1200" i="1" spc="50" dirty="0">
                <a:effectLst/>
              </a:rPr>
              <a:t> </a:t>
            </a:r>
            <a:r>
              <a:rPr lang="en-US" sz="1200" spc="50" dirty="0">
                <a:effectLst/>
              </a:rPr>
              <a:t>- med et </a:t>
            </a:r>
            <a:r>
              <a:rPr lang="en-US" sz="1200" spc="50" dirty="0" err="1">
                <a:effectLst/>
              </a:rPr>
              <a:t>sæt</a:t>
            </a:r>
            <a:r>
              <a:rPr lang="en-US" sz="1200" spc="50" dirty="0">
                <a:effectLst/>
              </a:rPr>
              <a:t> </a:t>
            </a:r>
            <a:r>
              <a:rPr lang="en-US" sz="1200" spc="50" dirty="0" err="1">
                <a:effectLst/>
              </a:rPr>
              <a:t>spørgsmål</a:t>
            </a:r>
            <a:r>
              <a:rPr lang="en-US" sz="1200" spc="50" dirty="0">
                <a:effectLst/>
              </a:rPr>
              <a:t>, </a:t>
            </a:r>
            <a:r>
              <a:rPr lang="en-US" sz="1200" spc="50" dirty="0" err="1">
                <a:effectLst/>
              </a:rPr>
              <a:t>hvor</a:t>
            </a:r>
            <a:r>
              <a:rPr lang="en-US" sz="1200" spc="50" dirty="0">
                <a:effectLst/>
              </a:rPr>
              <a:t> </a:t>
            </a:r>
            <a:r>
              <a:rPr lang="en-US" sz="1200" spc="50" dirty="0" err="1">
                <a:effectLst/>
              </a:rPr>
              <a:t>det</a:t>
            </a:r>
            <a:r>
              <a:rPr lang="en-US" sz="1200" spc="50" dirty="0">
                <a:effectLst/>
              </a:rPr>
              <a:t> handler om at </a:t>
            </a:r>
            <a:r>
              <a:rPr lang="en-US" sz="1200" spc="50" dirty="0" err="1">
                <a:effectLst/>
              </a:rPr>
              <a:t>vurdere</a:t>
            </a:r>
            <a:r>
              <a:rPr lang="en-US" sz="1200" spc="50" dirty="0">
                <a:effectLst/>
              </a:rPr>
              <a:t>, om der </a:t>
            </a:r>
            <a:r>
              <a:rPr lang="en-US" sz="1200" spc="50" dirty="0" err="1">
                <a:effectLst/>
              </a:rPr>
              <a:t>er</a:t>
            </a:r>
            <a:r>
              <a:rPr lang="en-US" sz="1200" spc="50" dirty="0">
                <a:effectLst/>
              </a:rPr>
              <a:t> de </a:t>
            </a:r>
            <a:r>
              <a:rPr lang="en-US" sz="1200" spc="50" dirty="0" err="1">
                <a:effectLst/>
              </a:rPr>
              <a:t>rette</a:t>
            </a:r>
            <a:r>
              <a:rPr lang="en-US" sz="1200" spc="50" dirty="0">
                <a:effectLst/>
              </a:rPr>
              <a:t> </a:t>
            </a:r>
            <a:r>
              <a:rPr lang="en-US" sz="1200" spc="50" dirty="0" err="1">
                <a:effectLst/>
              </a:rPr>
              <a:t>forudsætninger</a:t>
            </a:r>
            <a:r>
              <a:rPr lang="en-US" sz="1200" spc="50" dirty="0">
                <a:effectLst/>
              </a:rPr>
              <a:t> </a:t>
            </a:r>
            <a:r>
              <a:rPr lang="en-US" sz="1200" spc="50" dirty="0" err="1">
                <a:effectLst/>
              </a:rPr>
              <a:t>til</a:t>
            </a:r>
            <a:r>
              <a:rPr lang="en-US" sz="1200" spc="50" dirty="0">
                <a:effectLst/>
              </a:rPr>
              <a:t> </a:t>
            </a:r>
            <a:r>
              <a:rPr lang="en-US" sz="1200" spc="50" dirty="0" err="1">
                <a:effectLst/>
              </a:rPr>
              <a:t>stede</a:t>
            </a:r>
            <a:r>
              <a:rPr lang="en-US" sz="1200" spc="50" dirty="0">
                <a:effectLst/>
              </a:rPr>
              <a:t>, </a:t>
            </a:r>
            <a:r>
              <a:rPr lang="en-US" sz="1200" spc="50" dirty="0" err="1">
                <a:effectLst/>
              </a:rPr>
              <a:t>inden</a:t>
            </a:r>
            <a:r>
              <a:rPr lang="en-US" sz="1200" spc="50" dirty="0">
                <a:effectLst/>
              </a:rPr>
              <a:t> </a:t>
            </a:r>
            <a:r>
              <a:rPr lang="en-US" sz="1200" spc="50" dirty="0" err="1">
                <a:effectLst/>
              </a:rPr>
              <a:t>samarbejdet</a:t>
            </a:r>
            <a:r>
              <a:rPr lang="en-US" sz="1200" spc="50" dirty="0">
                <a:effectLst/>
              </a:rPr>
              <a:t> </a:t>
            </a:r>
            <a:r>
              <a:rPr lang="en-US" sz="1200" spc="50" dirty="0" err="1">
                <a:effectLst/>
              </a:rPr>
              <a:t>sættes</a:t>
            </a:r>
            <a:r>
              <a:rPr lang="en-US" sz="1200" spc="50" dirty="0">
                <a:effectLst/>
              </a:rPr>
              <a:t> </a:t>
            </a:r>
            <a:r>
              <a:rPr lang="en-US" sz="1200" spc="50" dirty="0" err="1">
                <a:effectLst/>
              </a:rPr>
              <a:t>i</a:t>
            </a:r>
            <a:r>
              <a:rPr lang="en-US" sz="1200" spc="50" dirty="0">
                <a:effectLst/>
              </a:rPr>
              <a:t> gang.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Du kan både lave øvelsen med dig selv eller sammen med kollegaer, inden mødet med skoler og foreninger, så du har forberedt et par eksempler, som du kan have med til mødet. Du kan også lave øvelsen med skolen og foreningerne, når I skal i gang med at finde opgaver som både skaber succesoplevelse for de unge og foreningerne.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50" dirty="0"/>
          </a:p>
          <a:p>
            <a:endParaRPr lang="da-DK" dirty="0"/>
          </a:p>
          <a:p>
            <a:endParaRPr lang="da-DK" dirty="0"/>
          </a:p>
        </p:txBody>
      </p:sp>
      <p:sp>
        <p:nvSpPr>
          <p:cNvPr id="4" name="Slide Number Placeholder 3"/>
          <p:cNvSpPr>
            <a:spLocks noGrp="1"/>
          </p:cNvSpPr>
          <p:nvPr>
            <p:ph type="sldNum" sz="quarter" idx="5"/>
          </p:nvPr>
        </p:nvSpPr>
        <p:spPr/>
        <p:txBody>
          <a:bodyPr/>
          <a:lstStyle/>
          <a:p>
            <a:fld id="{943543F4-D6A0-42EB-8DBE-C608F3363A94}" type="slidenum">
              <a:rPr lang="da-DK" smtClean="0"/>
              <a:t>1</a:t>
            </a:fld>
            <a:endParaRPr lang="da-DK"/>
          </a:p>
        </p:txBody>
      </p:sp>
    </p:spTree>
    <p:extLst>
      <p:ext uri="{BB962C8B-B14F-4D97-AF65-F5344CB8AC3E}">
        <p14:creationId xmlns:p14="http://schemas.microsoft.com/office/powerpoint/2010/main" val="3434817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dirty="0">
                <a:effectLst/>
                <a:latin typeface="Calibri" panose="020F0502020204030204" pitchFamily="34" charset="0"/>
                <a:ea typeface="Calibri" panose="020F0502020204030204" pitchFamily="34" charset="0"/>
                <a:cs typeface="Times New Roman" panose="02020603050405020304" pitchFamily="18" charset="0"/>
              </a:rPr>
              <a:t>Her følger to eksempler på, hvilke usynlige opgaver der foregår før, under og efter en kendt kerneopgave, som den unge kan byde ind med, der både giver den unge en succesoplevelse og taler ind i foreningens behov. </a:t>
            </a:r>
          </a:p>
          <a:p>
            <a:r>
              <a:rPr lang="da-DK" sz="1200" dirty="0">
                <a:effectLst/>
                <a:latin typeface="Calibri" panose="020F0502020204030204" pitchFamily="34" charset="0"/>
                <a:ea typeface="Calibri" panose="020F0502020204030204" pitchFamily="34" charset="0"/>
                <a:cs typeface="Times New Roman" panose="02020603050405020304" pitchFamily="18" charset="0"/>
              </a:rPr>
              <a:t> </a:t>
            </a:r>
          </a:p>
          <a:p>
            <a:r>
              <a:rPr lang="da-DK" sz="1200" dirty="0">
                <a:effectLst/>
                <a:latin typeface="Calibri" panose="020F0502020204030204" pitchFamily="34" charset="0"/>
                <a:ea typeface="Calibri" panose="020F0502020204030204" pitchFamily="34" charset="0"/>
                <a:cs typeface="Times New Roman" panose="02020603050405020304" pitchFamily="18" charset="0"/>
              </a:rPr>
              <a:t> </a:t>
            </a:r>
          </a:p>
          <a:p>
            <a:r>
              <a:rPr lang="da-DK"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da-DK" dirty="0"/>
          </a:p>
          <a:p>
            <a:endParaRPr lang="da-DK" dirty="0"/>
          </a:p>
        </p:txBody>
      </p:sp>
      <p:sp>
        <p:nvSpPr>
          <p:cNvPr id="4" name="Slide Number Placeholder 3"/>
          <p:cNvSpPr>
            <a:spLocks noGrp="1"/>
          </p:cNvSpPr>
          <p:nvPr>
            <p:ph type="sldNum" sz="quarter" idx="5"/>
          </p:nvPr>
        </p:nvSpPr>
        <p:spPr/>
        <p:txBody>
          <a:bodyPr/>
          <a:lstStyle/>
          <a:p>
            <a:fld id="{943543F4-D6A0-42EB-8DBE-C608F3363A94}" type="slidenum">
              <a:rPr lang="da-DK" smtClean="0"/>
              <a:t>3</a:t>
            </a:fld>
            <a:endParaRPr lang="da-DK"/>
          </a:p>
        </p:txBody>
      </p:sp>
    </p:spTree>
    <p:extLst>
      <p:ext uri="{BB962C8B-B14F-4D97-AF65-F5344CB8AC3E}">
        <p14:creationId xmlns:p14="http://schemas.microsoft.com/office/powerpoint/2010/main" val="1189838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Tilføj gerne andre eksempler</a:t>
            </a:r>
          </a:p>
          <a:p>
            <a:endParaRPr lang="da-DK" dirty="0"/>
          </a:p>
        </p:txBody>
      </p:sp>
      <p:sp>
        <p:nvSpPr>
          <p:cNvPr id="4" name="Slide Number Placeholder 3"/>
          <p:cNvSpPr>
            <a:spLocks noGrp="1"/>
          </p:cNvSpPr>
          <p:nvPr>
            <p:ph type="sldNum" sz="quarter" idx="5"/>
          </p:nvPr>
        </p:nvSpPr>
        <p:spPr/>
        <p:txBody>
          <a:bodyPr/>
          <a:lstStyle/>
          <a:p>
            <a:fld id="{943543F4-D6A0-42EB-8DBE-C608F3363A94}" type="slidenum">
              <a:rPr lang="da-DK" smtClean="0"/>
              <a:t>4</a:t>
            </a:fld>
            <a:endParaRPr lang="da-DK"/>
          </a:p>
        </p:txBody>
      </p:sp>
    </p:spTree>
    <p:extLst>
      <p:ext uri="{BB962C8B-B14F-4D97-AF65-F5344CB8AC3E}">
        <p14:creationId xmlns:p14="http://schemas.microsoft.com/office/powerpoint/2010/main" val="2941180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effectLst/>
                <a:latin typeface="Arial" panose="020B0604020202020204" pitchFamily="34" charset="0"/>
                <a:ea typeface="Calibri" panose="020F0502020204030204" pitchFamily="34" charset="0"/>
                <a:cs typeface="Times New Roman" panose="02020603050405020304" pitchFamily="18" charset="0"/>
              </a:rPr>
              <a:t>Tilføj gerne dine egne spørgsmål. </a:t>
            </a:r>
            <a:endParaRPr lang="da-DK"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Slide Number Placeholder 3"/>
          <p:cNvSpPr>
            <a:spLocks noGrp="1"/>
          </p:cNvSpPr>
          <p:nvPr>
            <p:ph type="sldNum" sz="quarter" idx="5"/>
          </p:nvPr>
        </p:nvSpPr>
        <p:spPr/>
        <p:txBody>
          <a:bodyPr/>
          <a:lstStyle/>
          <a:p>
            <a:fld id="{943543F4-D6A0-42EB-8DBE-C608F3363A94}" type="slidenum">
              <a:rPr lang="da-DK" smtClean="0"/>
              <a:t>5</a:t>
            </a:fld>
            <a:endParaRPr lang="da-DK"/>
          </a:p>
        </p:txBody>
      </p:sp>
    </p:spTree>
    <p:extLst>
      <p:ext uri="{BB962C8B-B14F-4D97-AF65-F5344CB8AC3E}">
        <p14:creationId xmlns:p14="http://schemas.microsoft.com/office/powerpoint/2010/main" val="3483464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Du kan både lave øvelsen med dig selv eller sammen med kollegaer, inden mødet med skoler og foreninger, så du har forberedt et par eksempler, som du kan have med til mødet. Du kan også lave øvelsen med skolen og foreningerne, når I skal i gang med at finde opgaver som både skaber succesoplevelse for de unge og foreningerne.</a:t>
            </a:r>
          </a:p>
          <a:p>
            <a:endParaRPr lang="da-DK" dirty="0"/>
          </a:p>
        </p:txBody>
      </p:sp>
      <p:sp>
        <p:nvSpPr>
          <p:cNvPr id="4" name="Slide Number Placeholder 3"/>
          <p:cNvSpPr>
            <a:spLocks noGrp="1"/>
          </p:cNvSpPr>
          <p:nvPr>
            <p:ph type="sldNum" sz="quarter" idx="5"/>
          </p:nvPr>
        </p:nvSpPr>
        <p:spPr/>
        <p:txBody>
          <a:bodyPr/>
          <a:lstStyle/>
          <a:p>
            <a:fld id="{943543F4-D6A0-42EB-8DBE-C608F3363A94}" type="slidenum">
              <a:rPr lang="da-DK" smtClean="0"/>
              <a:t>6</a:t>
            </a:fld>
            <a:endParaRPr lang="da-DK"/>
          </a:p>
        </p:txBody>
      </p:sp>
    </p:spTree>
    <p:extLst>
      <p:ext uri="{BB962C8B-B14F-4D97-AF65-F5344CB8AC3E}">
        <p14:creationId xmlns:p14="http://schemas.microsoft.com/office/powerpoint/2010/main" val="3401197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A30118D9-1D9E-0949-977A-27CDD8E8F335}" type="datetime1">
              <a:rPr lang="da-DK" smtClean="0"/>
              <a:t>12-05-2021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357021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6C0D9265-1648-E543-92CF-73991131BDC6}" type="datetime1">
              <a:rPr lang="da-DK" smtClean="0"/>
              <a:t>12-05-2021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3666619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FD41013B-6BEC-CD4F-A5CE-A143E6023C8C}" type="datetime1">
              <a:rPr lang="da-DK" smtClean="0"/>
              <a:t>12-05-2021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2889167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480852" y="323086"/>
            <a:ext cx="10515600" cy="706930"/>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480852" y="1524856"/>
            <a:ext cx="10515600" cy="4251960"/>
          </a:xfrm>
        </p:spPr>
        <p:txBody>
          <a:bodyPr>
            <a:normAutofit/>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a:xfrm>
            <a:off x="5357648" y="6188190"/>
            <a:ext cx="1153510" cy="365125"/>
          </a:xfrm>
        </p:spPr>
        <p:txBody>
          <a:bodyPr/>
          <a:lstStyle>
            <a:lvl1pPr>
              <a:defRPr sz="1200">
                <a:solidFill>
                  <a:schemeClr val="tx1"/>
                </a:solidFill>
              </a:defRPr>
            </a:lvl1pPr>
          </a:lstStyle>
          <a:p>
            <a:fld id="{D6C9CFB8-815B-AC46-82C2-A8433706F0EE}" type="datetime1">
              <a:rPr lang="da-DK" smtClean="0"/>
              <a:t>12-05-2021</a:t>
            </a:fld>
            <a:endParaRPr lang="en-US" dirty="0"/>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a:xfrm>
            <a:off x="6511158" y="6188190"/>
            <a:ext cx="4114800" cy="365125"/>
          </a:xfrm>
        </p:spPr>
        <p:txBody>
          <a:bodyPr/>
          <a:lstStyle>
            <a:lvl1pPr>
              <a:defRPr sz="12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10625958" y="6188190"/>
            <a:ext cx="727841" cy="365125"/>
          </a:xfrm>
        </p:spPr>
        <p:txBody>
          <a:bodyPr/>
          <a:lstStyle>
            <a:lvl1pPr>
              <a:defRPr>
                <a:solidFill>
                  <a:schemeClr val="tx1"/>
                </a:solidFill>
              </a:defRPr>
            </a:lvl1pPr>
          </a:lstStyle>
          <a:p>
            <a:fld id="{A7CD31F4-64FA-4BA0-9498-67783267A8C8}" type="slidenum">
              <a:rPr lang="en-US" smtClean="0"/>
              <a:pPr/>
              <a:t>‹nr.›</a:t>
            </a:fld>
            <a:endParaRPr lang="en-US" dirty="0"/>
          </a:p>
        </p:txBody>
      </p:sp>
      <p:pic>
        <p:nvPicPr>
          <p:cNvPr id="7" name="Picture 6">
            <a:extLst>
              <a:ext uri="{FF2B5EF4-FFF2-40B4-BE49-F238E27FC236}">
                <a16:creationId xmlns:a16="http://schemas.microsoft.com/office/drawing/2014/main" id="{9438E016-EB80-074C-A468-92003625D003}"/>
              </a:ext>
            </a:extLst>
          </p:cNvPr>
          <p:cNvPicPr>
            <a:picLocks noChangeAspect="1"/>
          </p:cNvPicPr>
          <p:nvPr userDrawn="1"/>
        </p:nvPicPr>
        <p:blipFill>
          <a:blip r:embed="rId2"/>
          <a:stretch>
            <a:fillRect/>
          </a:stretch>
        </p:blipFill>
        <p:spPr>
          <a:xfrm>
            <a:off x="543915" y="6102350"/>
            <a:ext cx="457200" cy="508000"/>
          </a:xfrm>
          <a:prstGeom prst="rect">
            <a:avLst/>
          </a:prstGeom>
        </p:spPr>
      </p:pic>
      <p:sp>
        <p:nvSpPr>
          <p:cNvPr id="9" name="TextBox 8">
            <a:extLst>
              <a:ext uri="{FF2B5EF4-FFF2-40B4-BE49-F238E27FC236}">
                <a16:creationId xmlns:a16="http://schemas.microsoft.com/office/drawing/2014/main" id="{3C778D8C-C102-DF47-8C2C-BDBDA0A90C8B}"/>
              </a:ext>
            </a:extLst>
          </p:cNvPr>
          <p:cNvSpPr txBox="1"/>
          <p:nvPr userDrawn="1"/>
        </p:nvSpPr>
        <p:spPr>
          <a:xfrm>
            <a:off x="1132785" y="6271656"/>
            <a:ext cx="3273777" cy="215444"/>
          </a:xfrm>
          <a:prstGeom prst="rect">
            <a:avLst/>
          </a:prstGeom>
          <a:noFill/>
        </p:spPr>
        <p:txBody>
          <a:bodyPr wrap="square" rtlCol="0">
            <a:spAutoFit/>
          </a:bodyPr>
          <a:lstStyle/>
          <a:p>
            <a:r>
              <a:rPr lang="da-DK" sz="800" dirty="0"/>
              <a:t>2021 by SUMH og Frivilligcenter Vesterbro/</a:t>
            </a:r>
            <a:r>
              <a:rPr lang="da-DK" sz="800" dirty="0" err="1"/>
              <a:t>Kgs</a:t>
            </a:r>
            <a:r>
              <a:rPr lang="da-DK" sz="800" dirty="0"/>
              <a:t>. Enghave/Valby</a:t>
            </a:r>
          </a:p>
        </p:txBody>
      </p:sp>
      <p:sp>
        <p:nvSpPr>
          <p:cNvPr id="10" name="Rectangle 9">
            <a:extLst>
              <a:ext uri="{FF2B5EF4-FFF2-40B4-BE49-F238E27FC236}">
                <a16:creationId xmlns:a16="http://schemas.microsoft.com/office/drawing/2014/main" id="{598CB134-2CD8-D345-B602-4DFFEF923229}"/>
              </a:ext>
            </a:extLst>
          </p:cNvPr>
          <p:cNvSpPr/>
          <p:nvPr userDrawn="1"/>
        </p:nvSpPr>
        <p:spPr>
          <a:xfrm>
            <a:off x="0" y="6620860"/>
            <a:ext cx="252248" cy="247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33316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89DD46F8-24DD-8D49-B8AC-6B72361A3C31}" type="datetime1">
              <a:rPr lang="da-DK" smtClean="0"/>
              <a:t>12-05-2021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71412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3B751B21-A1E2-144A-A7C3-0C2F1F5F022A}" type="datetime1">
              <a:rPr lang="da-DK" smtClean="0"/>
              <a:t>12-05-2021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1150189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normAutofit/>
          </a:bodyPr>
          <a:lstStyle>
            <a:lvl1pPr>
              <a:defRPr sz="2800"/>
            </a:lvl1pPr>
          </a:lstStyle>
          <a:p>
            <a:r>
              <a:rPr lang="en-US" dirty="0"/>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B344C864-6152-0043-BB70-1499A4CA4BA3}" type="datetime1">
              <a:rPr lang="da-DK" smtClean="0"/>
              <a:t>12-05-2021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753151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4000"/>
            </a:lvl1pPr>
          </a:lstStyle>
          <a:p>
            <a:r>
              <a:rPr lang="en-US" dirty="0"/>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FA528A9F-EFC4-124C-8561-892C8532CDD4}" type="datetime1">
              <a:rPr lang="da-DK" smtClean="0"/>
              <a:t>12-05-2021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1342915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941A7F68-2373-4B4B-9225-1CEFA874EEA0}" type="datetime1">
              <a:rPr lang="da-DK" smtClean="0"/>
              <a:t>12-05-2021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3932184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527EC7DA-504A-ED42-8546-5198B2A82B97}" type="datetime1">
              <a:rPr lang="da-DK" smtClean="0"/>
              <a:t>12-05-2021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381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2444057E-6D4F-9A4D-8EEE-FE33E0274DEF}" type="datetime1">
              <a:rPr lang="da-DK" smtClean="0"/>
              <a:t>12-05-2021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896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4835775-F85F-DF4F-8FB7-28B036E40F78}" type="datetime1">
              <a:rPr lang="da-DK" smtClean="0"/>
              <a:t>12-05-2021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‹nr.›</a:t>
            </a:fld>
            <a:endParaRPr lang="en-US" dirty="0"/>
          </a:p>
        </p:txBody>
      </p:sp>
    </p:spTree>
    <p:extLst>
      <p:ext uri="{BB962C8B-B14F-4D97-AF65-F5344CB8AC3E}">
        <p14:creationId xmlns:p14="http://schemas.microsoft.com/office/powerpoint/2010/main" val="12528488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0" r:id="rId6"/>
    <p:sldLayoutId id="2147483686" r:id="rId7"/>
    <p:sldLayoutId id="2147483687" r:id="rId8"/>
    <p:sldLayoutId id="2147483688" r:id="rId9"/>
    <p:sldLayoutId id="2147483689" r:id="rId10"/>
    <p:sldLayoutId id="2147483691" r:id="rId11"/>
  </p:sldLayoutIdLst>
  <p:hf hdr="0" ftr="0" dt="0"/>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181067-234C-554E-8014-DA4B16BF57D1}"/>
              </a:ext>
            </a:extLst>
          </p:cNvPr>
          <p:cNvSpPr/>
          <p:nvPr/>
        </p:nvSpPr>
        <p:spPr>
          <a:xfrm>
            <a:off x="0" y="0"/>
            <a:ext cx="12192000" cy="6858000"/>
          </a:xfrm>
          <a:prstGeom prst="rect">
            <a:avLst/>
          </a:prstGeom>
          <a:solidFill>
            <a:srgbClr val="00B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Oval 3">
            <a:extLst>
              <a:ext uri="{FF2B5EF4-FFF2-40B4-BE49-F238E27FC236}">
                <a16:creationId xmlns:a16="http://schemas.microsoft.com/office/drawing/2014/main" id="{01999169-FA01-7948-B356-A4E4078F17C1}"/>
              </a:ext>
            </a:extLst>
          </p:cNvPr>
          <p:cNvSpPr/>
          <p:nvPr/>
        </p:nvSpPr>
        <p:spPr>
          <a:xfrm>
            <a:off x="8229600" y="768926"/>
            <a:ext cx="3137837" cy="31378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4684F72-453D-114D-9757-0E20DBE639C7}"/>
              </a:ext>
            </a:extLst>
          </p:cNvPr>
          <p:cNvSpPr>
            <a:spLocks noGrp="1"/>
          </p:cNvSpPr>
          <p:nvPr>
            <p:ph type="ctrTitle"/>
          </p:nvPr>
        </p:nvSpPr>
        <p:spPr/>
        <p:txBody>
          <a:bodyPr/>
          <a:lstStyle/>
          <a:p>
            <a:r>
              <a:rPr lang="da-DK" dirty="0">
                <a:solidFill>
                  <a:schemeClr val="bg1"/>
                </a:solidFill>
              </a:rPr>
              <a:t>Tænk ud af boksen</a:t>
            </a:r>
          </a:p>
        </p:txBody>
      </p:sp>
      <p:sp>
        <p:nvSpPr>
          <p:cNvPr id="3" name="Subtitle 2">
            <a:extLst>
              <a:ext uri="{FF2B5EF4-FFF2-40B4-BE49-F238E27FC236}">
                <a16:creationId xmlns:a16="http://schemas.microsoft.com/office/drawing/2014/main" id="{A8F12D08-9C05-9F47-805C-1109D20B0653}"/>
              </a:ext>
            </a:extLst>
          </p:cNvPr>
          <p:cNvSpPr>
            <a:spLocks noGrp="1"/>
          </p:cNvSpPr>
          <p:nvPr>
            <p:ph type="subTitle" idx="1"/>
          </p:nvPr>
        </p:nvSpPr>
        <p:spPr>
          <a:xfrm>
            <a:off x="841248" y="4983480"/>
            <a:ext cx="7567966" cy="1124712"/>
          </a:xfrm>
        </p:spPr>
        <p:txBody>
          <a:bodyPr/>
          <a:lstStyle/>
          <a:p>
            <a:endParaRPr lang="da-DK" dirty="0"/>
          </a:p>
        </p:txBody>
      </p:sp>
      <p:pic>
        <p:nvPicPr>
          <p:cNvPr id="10" name="Picture 9">
            <a:extLst>
              <a:ext uri="{FF2B5EF4-FFF2-40B4-BE49-F238E27FC236}">
                <a16:creationId xmlns:a16="http://schemas.microsoft.com/office/drawing/2014/main" id="{A1D43AC2-6727-9D42-99E1-08FBA98DA0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0533" y="1392178"/>
            <a:ext cx="2061675" cy="1877153"/>
          </a:xfrm>
          <a:prstGeom prst="rect">
            <a:avLst/>
          </a:prstGeom>
        </p:spPr>
      </p:pic>
      <p:pic>
        <p:nvPicPr>
          <p:cNvPr id="12" name="Picture 11">
            <a:extLst>
              <a:ext uri="{FF2B5EF4-FFF2-40B4-BE49-F238E27FC236}">
                <a16:creationId xmlns:a16="http://schemas.microsoft.com/office/drawing/2014/main" id="{E9802155-C7E6-CB40-B6FD-920576B81B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28448" y="1393046"/>
            <a:ext cx="2063681" cy="1878980"/>
          </a:xfrm>
          <a:prstGeom prst="rect">
            <a:avLst/>
          </a:prstGeom>
        </p:spPr>
      </p:pic>
    </p:spTree>
    <p:extLst>
      <p:ext uri="{BB962C8B-B14F-4D97-AF65-F5344CB8AC3E}">
        <p14:creationId xmlns:p14="http://schemas.microsoft.com/office/powerpoint/2010/main" val="981776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615D111-698D-F247-AAE2-D4514DD3943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6348056" cy="5786715"/>
          </a:xfrm>
          <a:prstGeom prst="rect">
            <a:avLst/>
          </a:prstGeom>
        </p:spPr>
      </p:pic>
      <p:sp>
        <p:nvSpPr>
          <p:cNvPr id="9" name="Slide Number Placeholder 8">
            <a:extLst>
              <a:ext uri="{FF2B5EF4-FFF2-40B4-BE49-F238E27FC236}">
                <a16:creationId xmlns:a16="http://schemas.microsoft.com/office/drawing/2014/main" id="{B9D507D4-B3B1-7042-A09F-562FD2672F05}"/>
              </a:ext>
            </a:extLst>
          </p:cNvPr>
          <p:cNvSpPr>
            <a:spLocks noGrp="1"/>
          </p:cNvSpPr>
          <p:nvPr>
            <p:ph type="sldNum" sz="quarter" idx="12"/>
          </p:nvPr>
        </p:nvSpPr>
        <p:spPr/>
        <p:txBody>
          <a:bodyPr/>
          <a:lstStyle/>
          <a:p>
            <a:fld id="{A7CD31F4-64FA-4BA0-9498-67783267A8C8}" type="slidenum">
              <a:rPr lang="en-US" smtClean="0"/>
              <a:pPr/>
              <a:t>2</a:t>
            </a:fld>
            <a:endParaRPr lang="en-US" dirty="0"/>
          </a:p>
        </p:txBody>
      </p:sp>
      <p:sp>
        <p:nvSpPr>
          <p:cNvPr id="10" name="Oval 9">
            <a:extLst>
              <a:ext uri="{FF2B5EF4-FFF2-40B4-BE49-F238E27FC236}">
                <a16:creationId xmlns:a16="http://schemas.microsoft.com/office/drawing/2014/main" id="{1B426A3C-9F1D-9E4F-8671-F42936175D8D}"/>
              </a:ext>
            </a:extLst>
          </p:cNvPr>
          <p:cNvSpPr/>
          <p:nvPr/>
        </p:nvSpPr>
        <p:spPr>
          <a:xfrm>
            <a:off x="535929" y="2339022"/>
            <a:ext cx="2130182" cy="21301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Content Placeholder 2">
            <a:extLst>
              <a:ext uri="{FF2B5EF4-FFF2-40B4-BE49-F238E27FC236}">
                <a16:creationId xmlns:a16="http://schemas.microsoft.com/office/drawing/2014/main" id="{D040463F-FE1F-9C4A-BD82-9D25FAB83683}"/>
              </a:ext>
            </a:extLst>
          </p:cNvPr>
          <p:cNvSpPr>
            <a:spLocks noGrp="1"/>
          </p:cNvSpPr>
          <p:nvPr>
            <p:ph idx="1"/>
          </p:nvPr>
        </p:nvSpPr>
        <p:spPr>
          <a:xfrm>
            <a:off x="534584" y="2804273"/>
            <a:ext cx="2131527" cy="1284257"/>
          </a:xfrm>
        </p:spPr>
        <p:txBody>
          <a:bodyPr>
            <a:normAutofit/>
          </a:bodyPr>
          <a:lstStyle/>
          <a:p>
            <a:pPr marL="0" indent="0" algn="ctr">
              <a:buNone/>
            </a:pPr>
            <a:r>
              <a:rPr lang="da-DK" dirty="0"/>
              <a:t>Vær undersøgende og nysgerrig</a:t>
            </a:r>
          </a:p>
        </p:txBody>
      </p:sp>
      <p:sp>
        <p:nvSpPr>
          <p:cNvPr id="12" name="Oval 11">
            <a:extLst>
              <a:ext uri="{FF2B5EF4-FFF2-40B4-BE49-F238E27FC236}">
                <a16:creationId xmlns:a16="http://schemas.microsoft.com/office/drawing/2014/main" id="{7CD4DC25-B8C7-D145-A0F0-ACC490D1593E}"/>
              </a:ext>
            </a:extLst>
          </p:cNvPr>
          <p:cNvSpPr/>
          <p:nvPr/>
        </p:nvSpPr>
        <p:spPr>
          <a:xfrm>
            <a:off x="2016127" y="4046936"/>
            <a:ext cx="844535" cy="8445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xtBox 13">
            <a:extLst>
              <a:ext uri="{FF2B5EF4-FFF2-40B4-BE49-F238E27FC236}">
                <a16:creationId xmlns:a16="http://schemas.microsoft.com/office/drawing/2014/main" id="{4381C9EF-FDD4-7C48-8AAB-E5EAA91B751C}"/>
              </a:ext>
            </a:extLst>
          </p:cNvPr>
          <p:cNvSpPr txBox="1"/>
          <p:nvPr/>
        </p:nvSpPr>
        <p:spPr>
          <a:xfrm>
            <a:off x="6762044" y="954976"/>
            <a:ext cx="4504267" cy="5078313"/>
          </a:xfrm>
          <a:prstGeom prst="rect">
            <a:avLst/>
          </a:prstGeom>
          <a:noFill/>
        </p:spPr>
        <p:txBody>
          <a:bodyPr wrap="square" rtlCol="0">
            <a:spAutoFit/>
          </a:bodyPr>
          <a:lstStyle/>
          <a:p>
            <a:pPr marL="285750" indent="-285750">
              <a:buFont typeface="Arial" panose="020B0604020202020204" pitchFamily="34" charset="0"/>
              <a:buChar char="•"/>
            </a:pPr>
            <a:r>
              <a:rPr lang="da-DK" dirty="0">
                <a:latin typeface="Arial" panose="020B0604020202020204" pitchFamily="34" charset="0"/>
                <a:ea typeface="Calibri" panose="020F0502020204030204" pitchFamily="34" charset="0"/>
                <a:cs typeface="Times New Roman" panose="02020603050405020304" pitchFamily="18" charset="0"/>
              </a:rPr>
              <a:t>Vi har ofte en fast ide om, hvad en besøgsven, en træner eller en lektiehjælper i en frivillig forening laver. </a:t>
            </a:r>
          </a:p>
          <a:p>
            <a:pPr marL="285750" indent="-285750">
              <a:buFont typeface="Arial" panose="020B0604020202020204" pitchFamily="34" charset="0"/>
              <a:buChar char="•"/>
            </a:pPr>
            <a:endParaRPr lang="da-DK" dirty="0">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da-DK" dirty="0">
                <a:latin typeface="Arial" panose="020B0604020202020204" pitchFamily="34" charset="0"/>
                <a:ea typeface="Calibri" panose="020F0502020204030204" pitchFamily="34" charset="0"/>
                <a:cs typeface="Times New Roman" panose="02020603050405020304" pitchFamily="18" charset="0"/>
              </a:rPr>
              <a:t>Vi kan have en tendens til at tro, at man skal kunne noget bestemt, og at de fastdefinerede roller er de eneste, som man kan udfylde i en forening. </a:t>
            </a:r>
          </a:p>
          <a:p>
            <a:pPr marL="285750" indent="-285750">
              <a:buFont typeface="Arial" panose="020B0604020202020204" pitchFamily="34" charset="0"/>
              <a:buChar char="•"/>
            </a:pPr>
            <a:endParaRPr lang="da-DK" dirty="0">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da-DK" dirty="0">
                <a:latin typeface="Arial" panose="020B0604020202020204" pitchFamily="34" charset="0"/>
                <a:ea typeface="Calibri" panose="020F0502020204030204" pitchFamily="34" charset="0"/>
                <a:cs typeface="Times New Roman" panose="02020603050405020304" pitchFamily="18" charset="0"/>
              </a:rPr>
              <a:t>Men mange foreninger har masser af små og store opgaver, som er usynlige og får det hele til at hænge sammen. </a:t>
            </a:r>
          </a:p>
          <a:p>
            <a:pPr marL="285750" indent="-285750">
              <a:buFont typeface="Arial" panose="020B0604020202020204" pitchFamily="34" charset="0"/>
              <a:buChar char="•"/>
            </a:pPr>
            <a:endParaRPr lang="da-DK" dirty="0">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da-DK" dirty="0">
                <a:latin typeface="Arial" panose="020B0604020202020204" pitchFamily="34" charset="0"/>
                <a:ea typeface="Calibri" panose="020F0502020204030204" pitchFamily="34" charset="0"/>
                <a:cs typeface="Times New Roman" panose="02020603050405020304" pitchFamily="18" charset="0"/>
              </a:rPr>
              <a:t>For at finde de opgaver, hvor de unge kan lykkes, handler det om at være undersøgende og nysgerrig.  </a:t>
            </a:r>
            <a:endParaRPr lang="da-DK"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p:txBody>
      </p:sp>
      <p:pic>
        <p:nvPicPr>
          <p:cNvPr id="2" name="Picture 1">
            <a:extLst>
              <a:ext uri="{FF2B5EF4-FFF2-40B4-BE49-F238E27FC236}">
                <a16:creationId xmlns:a16="http://schemas.microsoft.com/office/drawing/2014/main" id="{8AFA3160-9B29-4049-9E31-F7E3F302EE80}"/>
              </a:ext>
            </a:extLst>
          </p:cNvPr>
          <p:cNvPicPr>
            <a:picLocks noChangeAspect="1"/>
          </p:cNvPicPr>
          <p:nvPr/>
        </p:nvPicPr>
        <p:blipFill>
          <a:blip r:embed="rId3"/>
          <a:stretch>
            <a:fillRect/>
          </a:stretch>
        </p:blipFill>
        <p:spPr>
          <a:xfrm>
            <a:off x="2142957" y="4188178"/>
            <a:ext cx="598710" cy="492160"/>
          </a:xfrm>
          <a:prstGeom prst="rect">
            <a:avLst/>
          </a:prstGeom>
        </p:spPr>
      </p:pic>
    </p:spTree>
    <p:extLst>
      <p:ext uri="{BB962C8B-B14F-4D97-AF65-F5344CB8AC3E}">
        <p14:creationId xmlns:p14="http://schemas.microsoft.com/office/powerpoint/2010/main" val="1782980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125168-F117-A24A-9573-27E487D0DC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0"/>
            <a:ext cx="6341533" cy="5796844"/>
          </a:xfrm>
          <a:prstGeom prst="rect">
            <a:avLst/>
          </a:prstGeom>
        </p:spPr>
      </p:pic>
      <p:sp>
        <p:nvSpPr>
          <p:cNvPr id="9" name="Slide Number Placeholder 8">
            <a:extLst>
              <a:ext uri="{FF2B5EF4-FFF2-40B4-BE49-F238E27FC236}">
                <a16:creationId xmlns:a16="http://schemas.microsoft.com/office/drawing/2014/main" id="{B9D507D4-B3B1-7042-A09F-562FD2672F05}"/>
              </a:ext>
            </a:extLst>
          </p:cNvPr>
          <p:cNvSpPr>
            <a:spLocks noGrp="1"/>
          </p:cNvSpPr>
          <p:nvPr>
            <p:ph type="sldNum" sz="quarter" idx="12"/>
          </p:nvPr>
        </p:nvSpPr>
        <p:spPr/>
        <p:txBody>
          <a:bodyPr/>
          <a:lstStyle/>
          <a:p>
            <a:fld id="{A7CD31F4-64FA-4BA0-9498-67783267A8C8}" type="slidenum">
              <a:rPr lang="en-US" smtClean="0"/>
              <a:pPr/>
              <a:t>3</a:t>
            </a:fld>
            <a:endParaRPr lang="en-US" dirty="0"/>
          </a:p>
        </p:txBody>
      </p:sp>
      <p:sp>
        <p:nvSpPr>
          <p:cNvPr id="10" name="Oval 9">
            <a:extLst>
              <a:ext uri="{FF2B5EF4-FFF2-40B4-BE49-F238E27FC236}">
                <a16:creationId xmlns:a16="http://schemas.microsoft.com/office/drawing/2014/main" id="{1B426A3C-9F1D-9E4F-8671-F42936175D8D}"/>
              </a:ext>
            </a:extLst>
          </p:cNvPr>
          <p:cNvSpPr/>
          <p:nvPr/>
        </p:nvSpPr>
        <p:spPr>
          <a:xfrm>
            <a:off x="1506773" y="575732"/>
            <a:ext cx="2130182" cy="21301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Content Placeholder 2">
            <a:extLst>
              <a:ext uri="{FF2B5EF4-FFF2-40B4-BE49-F238E27FC236}">
                <a16:creationId xmlns:a16="http://schemas.microsoft.com/office/drawing/2014/main" id="{D040463F-FE1F-9C4A-BD82-9D25FAB83683}"/>
              </a:ext>
            </a:extLst>
          </p:cNvPr>
          <p:cNvSpPr>
            <a:spLocks noGrp="1"/>
          </p:cNvSpPr>
          <p:nvPr>
            <p:ph idx="1"/>
          </p:nvPr>
        </p:nvSpPr>
        <p:spPr>
          <a:xfrm>
            <a:off x="1505428" y="1421656"/>
            <a:ext cx="2131527" cy="1284257"/>
          </a:xfrm>
        </p:spPr>
        <p:txBody>
          <a:bodyPr>
            <a:normAutofit/>
          </a:bodyPr>
          <a:lstStyle/>
          <a:p>
            <a:pPr marL="0" indent="0" algn="ctr">
              <a:buNone/>
            </a:pPr>
            <a:r>
              <a:rPr lang="da-DK" dirty="0">
                <a:solidFill>
                  <a:schemeClr val="bg1"/>
                </a:solidFill>
              </a:rPr>
              <a:t>Eksempel</a:t>
            </a:r>
          </a:p>
        </p:txBody>
      </p:sp>
      <p:sp>
        <p:nvSpPr>
          <p:cNvPr id="12" name="Oval 11">
            <a:extLst>
              <a:ext uri="{FF2B5EF4-FFF2-40B4-BE49-F238E27FC236}">
                <a16:creationId xmlns:a16="http://schemas.microsoft.com/office/drawing/2014/main" id="{7CD4DC25-B8C7-D145-A0F0-ACC490D1593E}"/>
              </a:ext>
            </a:extLst>
          </p:cNvPr>
          <p:cNvSpPr/>
          <p:nvPr/>
        </p:nvSpPr>
        <p:spPr>
          <a:xfrm>
            <a:off x="2365920" y="2524946"/>
            <a:ext cx="844535" cy="84453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xtBox 13">
            <a:extLst>
              <a:ext uri="{FF2B5EF4-FFF2-40B4-BE49-F238E27FC236}">
                <a16:creationId xmlns:a16="http://schemas.microsoft.com/office/drawing/2014/main" id="{4381C9EF-FDD4-7C48-8AAB-E5EAA91B751C}"/>
              </a:ext>
            </a:extLst>
          </p:cNvPr>
          <p:cNvSpPr txBox="1"/>
          <p:nvPr/>
        </p:nvSpPr>
        <p:spPr>
          <a:xfrm>
            <a:off x="7403878" y="1338799"/>
            <a:ext cx="3749544" cy="3728585"/>
          </a:xfrm>
          <a:prstGeom prst="rect">
            <a:avLst/>
          </a:prstGeom>
          <a:noFill/>
        </p:spPr>
        <p:txBody>
          <a:bodyPr wrap="square" rtlCol="0">
            <a:spAutoFit/>
          </a:bodyPr>
          <a:lstStyle/>
          <a:p>
            <a:pPr>
              <a:lnSpc>
                <a:spcPct val="150000"/>
              </a:lnSpc>
            </a:pPr>
            <a:r>
              <a:rPr lang="da-DK" sz="2000" dirty="0">
                <a:latin typeface="Arial" panose="020B0604020202020204" pitchFamily="34" charset="0"/>
                <a:ea typeface="Calibri" panose="020F0502020204030204" pitchFamily="34" charset="0"/>
                <a:cs typeface="Arial" panose="020B0604020202020204" pitchFamily="34" charset="0"/>
              </a:rPr>
              <a:t>Butiksfrivillig</a:t>
            </a:r>
          </a:p>
          <a:p>
            <a:pPr>
              <a:lnSpc>
                <a:spcPct val="150000"/>
              </a:lnSpc>
            </a:pPr>
            <a:endParaRPr lang="da-DK" sz="20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buFont typeface="Wingdings" panose="05000000000000000000" pitchFamily="2" charset="2"/>
              <a:buChar char=""/>
            </a:pPr>
            <a:r>
              <a:rPr lang="da-DK" sz="2000" dirty="0">
                <a:latin typeface="Arial" panose="020B0604020202020204" pitchFamily="34" charset="0"/>
                <a:ea typeface="Calibri" panose="020F0502020204030204" pitchFamily="34" charset="0"/>
                <a:cs typeface="Arial" panose="020B0604020202020204" pitchFamily="34" charset="0"/>
              </a:rPr>
              <a:t>Stå ved kassen</a:t>
            </a:r>
          </a:p>
          <a:p>
            <a:pPr marL="342900" lvl="0" indent="-342900">
              <a:lnSpc>
                <a:spcPct val="150000"/>
              </a:lnSpc>
              <a:buFont typeface="Wingdings" panose="05000000000000000000" pitchFamily="2" charset="2"/>
              <a:buChar char=""/>
            </a:pPr>
            <a:r>
              <a:rPr lang="da-DK" sz="2000" dirty="0">
                <a:latin typeface="Arial" panose="020B0604020202020204" pitchFamily="34" charset="0"/>
                <a:ea typeface="Calibri" panose="020F0502020204030204" pitchFamily="34" charset="0"/>
                <a:cs typeface="Arial" panose="020B0604020202020204" pitchFamily="34" charset="0"/>
              </a:rPr>
              <a:t>Sætte varer på plads</a:t>
            </a:r>
          </a:p>
          <a:p>
            <a:pPr marL="342900" lvl="0" indent="-342900">
              <a:lnSpc>
                <a:spcPct val="150000"/>
              </a:lnSpc>
              <a:buFont typeface="Wingdings" panose="05000000000000000000" pitchFamily="2" charset="2"/>
              <a:buChar char=""/>
            </a:pPr>
            <a:r>
              <a:rPr lang="da-DK" sz="2000" dirty="0">
                <a:latin typeface="Arial" panose="020B0604020202020204" pitchFamily="34" charset="0"/>
                <a:ea typeface="Calibri" panose="020F0502020204030204" pitchFamily="34" charset="0"/>
                <a:cs typeface="Arial" panose="020B0604020202020204" pitchFamily="34" charset="0"/>
              </a:rPr>
              <a:t>Gøre rent</a:t>
            </a:r>
          </a:p>
          <a:p>
            <a:pPr marL="342900" lvl="0" indent="-342900">
              <a:lnSpc>
                <a:spcPct val="150000"/>
              </a:lnSpc>
              <a:buFont typeface="Wingdings" panose="05000000000000000000" pitchFamily="2" charset="2"/>
              <a:buChar char=""/>
            </a:pPr>
            <a:r>
              <a:rPr lang="da-DK" sz="2000" dirty="0">
                <a:latin typeface="Arial" panose="020B0604020202020204" pitchFamily="34" charset="0"/>
                <a:ea typeface="Calibri" panose="020F0502020204030204" pitchFamily="34" charset="0"/>
                <a:cs typeface="Arial" panose="020B0604020202020204" pitchFamily="34" charset="0"/>
              </a:rPr>
              <a:t>Lave skilte</a:t>
            </a:r>
          </a:p>
          <a:p>
            <a:pPr marL="342900" lvl="0" indent="-342900">
              <a:lnSpc>
                <a:spcPct val="150000"/>
              </a:lnSpc>
              <a:buFont typeface="Wingdings" panose="05000000000000000000" pitchFamily="2" charset="2"/>
              <a:buChar char=""/>
            </a:pPr>
            <a:r>
              <a:rPr lang="da-DK" sz="2000" dirty="0">
                <a:latin typeface="Arial" panose="020B0604020202020204" pitchFamily="34" charset="0"/>
                <a:ea typeface="Calibri" panose="020F0502020204030204" pitchFamily="34" charset="0"/>
                <a:cs typeface="Arial" panose="020B0604020202020204" pitchFamily="34" charset="0"/>
              </a:rPr>
              <a:t>Lave kaffe</a:t>
            </a:r>
          </a:p>
          <a:p>
            <a:pPr marL="342900" lvl="0" indent="-342900">
              <a:lnSpc>
                <a:spcPct val="150000"/>
              </a:lnSpc>
              <a:buFont typeface="Wingdings" panose="05000000000000000000" pitchFamily="2" charset="2"/>
              <a:buChar char=""/>
            </a:pPr>
            <a:r>
              <a:rPr lang="da-DK" sz="2000" dirty="0">
                <a:latin typeface="Arial" panose="020B0604020202020204" pitchFamily="34" charset="0"/>
                <a:ea typeface="Calibri" panose="020F0502020204030204" pitchFamily="34" charset="0"/>
                <a:cs typeface="Arial" panose="020B0604020202020204" pitchFamily="34" charset="0"/>
              </a:rPr>
              <a:t>Bestille og hente varer</a:t>
            </a:r>
          </a:p>
        </p:txBody>
      </p:sp>
      <p:pic>
        <p:nvPicPr>
          <p:cNvPr id="5" name="Picture 4">
            <a:extLst>
              <a:ext uri="{FF2B5EF4-FFF2-40B4-BE49-F238E27FC236}">
                <a16:creationId xmlns:a16="http://schemas.microsoft.com/office/drawing/2014/main" id="{AC924644-C925-1542-9CB0-95EDEC041C3B}"/>
              </a:ext>
            </a:extLst>
          </p:cNvPr>
          <p:cNvPicPr>
            <a:picLocks noChangeAspect="1"/>
          </p:cNvPicPr>
          <p:nvPr/>
        </p:nvPicPr>
        <p:blipFill>
          <a:blip r:embed="rId4"/>
          <a:stretch>
            <a:fillRect/>
          </a:stretch>
        </p:blipFill>
        <p:spPr>
          <a:xfrm>
            <a:off x="2525218" y="2657583"/>
            <a:ext cx="522783" cy="584896"/>
          </a:xfrm>
          <a:prstGeom prst="rect">
            <a:avLst/>
          </a:prstGeom>
        </p:spPr>
      </p:pic>
    </p:spTree>
    <p:extLst>
      <p:ext uri="{BB962C8B-B14F-4D97-AF65-F5344CB8AC3E}">
        <p14:creationId xmlns:p14="http://schemas.microsoft.com/office/powerpoint/2010/main" val="2822341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2C644-34D5-704C-A68C-2F0136CC97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6341531" cy="5796844"/>
          </a:xfrm>
          <a:prstGeom prst="rect">
            <a:avLst/>
          </a:prstGeom>
        </p:spPr>
      </p:pic>
      <p:sp>
        <p:nvSpPr>
          <p:cNvPr id="9" name="Slide Number Placeholder 8">
            <a:extLst>
              <a:ext uri="{FF2B5EF4-FFF2-40B4-BE49-F238E27FC236}">
                <a16:creationId xmlns:a16="http://schemas.microsoft.com/office/drawing/2014/main" id="{B9D507D4-B3B1-7042-A09F-562FD2672F05}"/>
              </a:ext>
            </a:extLst>
          </p:cNvPr>
          <p:cNvSpPr>
            <a:spLocks noGrp="1"/>
          </p:cNvSpPr>
          <p:nvPr>
            <p:ph type="sldNum" sz="quarter" idx="12"/>
          </p:nvPr>
        </p:nvSpPr>
        <p:spPr/>
        <p:txBody>
          <a:bodyPr/>
          <a:lstStyle/>
          <a:p>
            <a:fld id="{A7CD31F4-64FA-4BA0-9498-67783267A8C8}" type="slidenum">
              <a:rPr lang="en-US" smtClean="0"/>
              <a:pPr/>
              <a:t>4</a:t>
            </a:fld>
            <a:endParaRPr lang="en-US" dirty="0"/>
          </a:p>
        </p:txBody>
      </p:sp>
      <p:sp>
        <p:nvSpPr>
          <p:cNvPr id="10" name="Oval 9">
            <a:extLst>
              <a:ext uri="{FF2B5EF4-FFF2-40B4-BE49-F238E27FC236}">
                <a16:creationId xmlns:a16="http://schemas.microsoft.com/office/drawing/2014/main" id="{1B426A3C-9F1D-9E4F-8671-F42936175D8D}"/>
              </a:ext>
            </a:extLst>
          </p:cNvPr>
          <p:cNvSpPr/>
          <p:nvPr/>
        </p:nvSpPr>
        <p:spPr>
          <a:xfrm>
            <a:off x="3143661" y="1118588"/>
            <a:ext cx="2130182" cy="21301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Content Placeholder 2">
            <a:extLst>
              <a:ext uri="{FF2B5EF4-FFF2-40B4-BE49-F238E27FC236}">
                <a16:creationId xmlns:a16="http://schemas.microsoft.com/office/drawing/2014/main" id="{D040463F-FE1F-9C4A-BD82-9D25FAB83683}"/>
              </a:ext>
            </a:extLst>
          </p:cNvPr>
          <p:cNvSpPr>
            <a:spLocks noGrp="1"/>
          </p:cNvSpPr>
          <p:nvPr>
            <p:ph idx="1"/>
          </p:nvPr>
        </p:nvSpPr>
        <p:spPr>
          <a:xfrm>
            <a:off x="3142316" y="1964512"/>
            <a:ext cx="2131527" cy="1284257"/>
          </a:xfrm>
        </p:spPr>
        <p:txBody>
          <a:bodyPr>
            <a:normAutofit/>
          </a:bodyPr>
          <a:lstStyle/>
          <a:p>
            <a:pPr marL="0" indent="0" algn="ctr">
              <a:buNone/>
            </a:pPr>
            <a:r>
              <a:rPr lang="da-DK" dirty="0"/>
              <a:t>Eksempel</a:t>
            </a:r>
          </a:p>
        </p:txBody>
      </p:sp>
      <p:sp>
        <p:nvSpPr>
          <p:cNvPr id="12" name="Oval 11">
            <a:extLst>
              <a:ext uri="{FF2B5EF4-FFF2-40B4-BE49-F238E27FC236}">
                <a16:creationId xmlns:a16="http://schemas.microsoft.com/office/drawing/2014/main" id="{7CD4DC25-B8C7-D145-A0F0-ACC490D1593E}"/>
              </a:ext>
            </a:extLst>
          </p:cNvPr>
          <p:cNvSpPr/>
          <p:nvPr/>
        </p:nvSpPr>
        <p:spPr>
          <a:xfrm>
            <a:off x="2720049" y="2645535"/>
            <a:ext cx="844535" cy="844535"/>
          </a:xfrm>
          <a:prstGeom prst="ellipse">
            <a:avLst/>
          </a:prstGeom>
          <a:solidFill>
            <a:srgbClr val="00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xtBox 13">
            <a:extLst>
              <a:ext uri="{FF2B5EF4-FFF2-40B4-BE49-F238E27FC236}">
                <a16:creationId xmlns:a16="http://schemas.microsoft.com/office/drawing/2014/main" id="{4381C9EF-FDD4-7C48-8AAB-E5EAA91B751C}"/>
              </a:ext>
            </a:extLst>
          </p:cNvPr>
          <p:cNvSpPr txBox="1"/>
          <p:nvPr/>
        </p:nvSpPr>
        <p:spPr>
          <a:xfrm>
            <a:off x="6731079" y="1118588"/>
            <a:ext cx="4975499" cy="4242123"/>
          </a:xfrm>
          <a:prstGeom prst="rect">
            <a:avLst/>
          </a:prstGeom>
          <a:noFill/>
        </p:spPr>
        <p:txBody>
          <a:bodyPr wrap="square" rtlCol="0">
            <a:spAutoFit/>
          </a:bodyPr>
          <a:lstStyle/>
          <a:p>
            <a:pPr>
              <a:lnSpc>
                <a:spcPct val="150000"/>
              </a:lnSpc>
            </a:pPr>
            <a:r>
              <a:rPr lang="da-DK" sz="2000" b="1" dirty="0">
                <a:latin typeface="Arial" panose="020B0604020202020204" pitchFamily="34" charset="0"/>
                <a:ea typeface="Calibri" panose="020F0502020204030204" pitchFamily="34" charset="0"/>
                <a:cs typeface="Arial" panose="020B0604020202020204" pitchFamily="34" charset="0"/>
              </a:rPr>
              <a:t>Fodboldtræner for børn</a:t>
            </a:r>
          </a:p>
          <a:p>
            <a:pPr>
              <a:lnSpc>
                <a:spcPct val="150000"/>
              </a:lnSpc>
            </a:pPr>
            <a:r>
              <a:rPr lang="da-DK" dirty="0">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50000"/>
              </a:lnSpc>
              <a:buFont typeface="Wingdings" panose="05000000000000000000" pitchFamily="2" charset="2"/>
              <a:buChar char=""/>
            </a:pPr>
            <a:r>
              <a:rPr lang="da-DK" dirty="0">
                <a:latin typeface="Arial" panose="020B0604020202020204" pitchFamily="34" charset="0"/>
                <a:ea typeface="Calibri" panose="020F0502020204030204" pitchFamily="34" charset="0"/>
                <a:cs typeface="Arial" panose="020B0604020202020204" pitchFamily="34" charset="0"/>
              </a:rPr>
              <a:t>Planlægning af træning</a:t>
            </a:r>
          </a:p>
          <a:p>
            <a:pPr marL="342900" lvl="0" indent="-342900">
              <a:lnSpc>
                <a:spcPct val="150000"/>
              </a:lnSpc>
              <a:buFont typeface="Wingdings" panose="05000000000000000000" pitchFamily="2" charset="2"/>
              <a:buChar char=""/>
            </a:pPr>
            <a:r>
              <a:rPr lang="da-DK" dirty="0">
                <a:latin typeface="Arial" panose="020B0604020202020204" pitchFamily="34" charset="0"/>
                <a:ea typeface="Calibri" panose="020F0502020204030204" pitchFamily="34" charset="0"/>
                <a:cs typeface="Arial" panose="020B0604020202020204" pitchFamily="34" charset="0"/>
              </a:rPr>
              <a:t>Opvarmning</a:t>
            </a:r>
          </a:p>
          <a:p>
            <a:pPr marL="342900" lvl="0" indent="-342900">
              <a:lnSpc>
                <a:spcPct val="150000"/>
              </a:lnSpc>
              <a:buFont typeface="Wingdings" panose="05000000000000000000" pitchFamily="2" charset="2"/>
              <a:buChar char=""/>
            </a:pPr>
            <a:r>
              <a:rPr lang="da-DK" dirty="0">
                <a:latin typeface="Arial" panose="020B0604020202020204" pitchFamily="34" charset="0"/>
                <a:ea typeface="Calibri" panose="020F0502020204030204" pitchFamily="34" charset="0"/>
                <a:cs typeface="Arial" panose="020B0604020202020204" pitchFamily="34" charset="0"/>
              </a:rPr>
              <a:t>Motivere børnene</a:t>
            </a:r>
          </a:p>
          <a:p>
            <a:pPr marL="342900" lvl="0" indent="-342900">
              <a:lnSpc>
                <a:spcPct val="150000"/>
              </a:lnSpc>
              <a:buFont typeface="Wingdings" panose="05000000000000000000" pitchFamily="2" charset="2"/>
              <a:buChar char=""/>
            </a:pPr>
            <a:r>
              <a:rPr lang="da-DK" dirty="0">
                <a:latin typeface="Arial" panose="020B0604020202020204" pitchFamily="34" charset="0"/>
                <a:ea typeface="Calibri" panose="020F0502020204030204" pitchFamily="34" charset="0"/>
                <a:cs typeface="Arial" panose="020B0604020202020204" pitchFamily="34" charset="0"/>
              </a:rPr>
              <a:t>Gøre klar og rydde op til kampe og events</a:t>
            </a:r>
          </a:p>
          <a:p>
            <a:pPr marL="342900" lvl="0" indent="-342900">
              <a:lnSpc>
                <a:spcPct val="150000"/>
              </a:lnSpc>
              <a:buFont typeface="Wingdings" panose="05000000000000000000" pitchFamily="2" charset="2"/>
              <a:buChar char=""/>
            </a:pPr>
            <a:r>
              <a:rPr lang="da-DK" dirty="0">
                <a:latin typeface="Arial" panose="020B0604020202020204" pitchFamily="34" charset="0"/>
                <a:ea typeface="Calibri" panose="020F0502020204030204" pitchFamily="34" charset="0"/>
                <a:cs typeface="Arial" panose="020B0604020202020204" pitchFamily="34" charset="0"/>
              </a:rPr>
              <a:t>Hente bolde og andre redskab til træning</a:t>
            </a:r>
          </a:p>
          <a:p>
            <a:pPr marL="342900" lvl="0" indent="-342900">
              <a:lnSpc>
                <a:spcPct val="150000"/>
              </a:lnSpc>
              <a:buFont typeface="Wingdings" panose="05000000000000000000" pitchFamily="2" charset="2"/>
              <a:buChar char=""/>
            </a:pPr>
            <a:r>
              <a:rPr lang="da-DK" dirty="0">
                <a:latin typeface="Arial" panose="020B0604020202020204" pitchFamily="34" charset="0"/>
                <a:ea typeface="Calibri" panose="020F0502020204030204" pitchFamily="34" charset="0"/>
                <a:cs typeface="Arial" panose="020B0604020202020204" pitchFamily="34" charset="0"/>
              </a:rPr>
              <a:t>Fylde og tømme drikkedunke</a:t>
            </a:r>
          </a:p>
          <a:p>
            <a:pPr marL="342900" lvl="0" indent="-342900">
              <a:lnSpc>
                <a:spcPct val="150000"/>
              </a:lnSpc>
              <a:buFont typeface="Wingdings" panose="05000000000000000000" pitchFamily="2" charset="2"/>
              <a:buChar char=""/>
            </a:pPr>
            <a:r>
              <a:rPr lang="da-DK" dirty="0">
                <a:latin typeface="Arial" panose="020B0604020202020204" pitchFamily="34" charset="0"/>
                <a:ea typeface="Calibri" panose="020F0502020204030204" pitchFamily="34" charset="0"/>
                <a:cs typeface="Arial" panose="020B0604020202020204" pitchFamily="34" charset="0"/>
              </a:rPr>
              <a:t>Lave opslag på Facebook og andet kommunikation</a:t>
            </a:r>
          </a:p>
        </p:txBody>
      </p:sp>
      <p:pic>
        <p:nvPicPr>
          <p:cNvPr id="6" name="Picture 5">
            <a:extLst>
              <a:ext uri="{FF2B5EF4-FFF2-40B4-BE49-F238E27FC236}">
                <a16:creationId xmlns:a16="http://schemas.microsoft.com/office/drawing/2014/main" id="{7FACEAC1-3A65-8143-84AC-50667E6345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14730" y="1256728"/>
            <a:ext cx="1349912" cy="1349912"/>
          </a:xfrm>
          <a:prstGeom prst="rect">
            <a:avLst/>
          </a:prstGeom>
        </p:spPr>
      </p:pic>
      <p:pic>
        <p:nvPicPr>
          <p:cNvPr id="11" name="Picture 10">
            <a:extLst>
              <a:ext uri="{FF2B5EF4-FFF2-40B4-BE49-F238E27FC236}">
                <a16:creationId xmlns:a16="http://schemas.microsoft.com/office/drawing/2014/main" id="{017F01D9-2C97-DF40-8355-B4B92E45B34B}"/>
              </a:ext>
            </a:extLst>
          </p:cNvPr>
          <p:cNvPicPr>
            <a:picLocks noChangeAspect="1"/>
          </p:cNvPicPr>
          <p:nvPr/>
        </p:nvPicPr>
        <p:blipFill>
          <a:blip r:embed="rId5"/>
          <a:stretch>
            <a:fillRect/>
          </a:stretch>
        </p:blipFill>
        <p:spPr>
          <a:xfrm>
            <a:off x="2881597" y="2775354"/>
            <a:ext cx="522783" cy="584896"/>
          </a:xfrm>
          <a:prstGeom prst="rect">
            <a:avLst/>
          </a:prstGeom>
        </p:spPr>
      </p:pic>
    </p:spTree>
    <p:extLst>
      <p:ext uri="{BB962C8B-B14F-4D97-AF65-F5344CB8AC3E}">
        <p14:creationId xmlns:p14="http://schemas.microsoft.com/office/powerpoint/2010/main" val="4245993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EBB51C-BAF0-AE4C-B551-E38BC1F4A7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1"/>
            <a:ext cx="6341533" cy="5801203"/>
          </a:xfrm>
          <a:prstGeom prst="rect">
            <a:avLst/>
          </a:prstGeom>
        </p:spPr>
      </p:pic>
      <p:sp>
        <p:nvSpPr>
          <p:cNvPr id="9" name="Slide Number Placeholder 8">
            <a:extLst>
              <a:ext uri="{FF2B5EF4-FFF2-40B4-BE49-F238E27FC236}">
                <a16:creationId xmlns:a16="http://schemas.microsoft.com/office/drawing/2014/main" id="{B9D507D4-B3B1-7042-A09F-562FD2672F05}"/>
              </a:ext>
            </a:extLst>
          </p:cNvPr>
          <p:cNvSpPr>
            <a:spLocks noGrp="1"/>
          </p:cNvSpPr>
          <p:nvPr>
            <p:ph type="sldNum" sz="quarter" idx="12"/>
          </p:nvPr>
        </p:nvSpPr>
        <p:spPr/>
        <p:txBody>
          <a:bodyPr/>
          <a:lstStyle/>
          <a:p>
            <a:fld id="{A7CD31F4-64FA-4BA0-9498-67783267A8C8}" type="slidenum">
              <a:rPr lang="en-US" smtClean="0"/>
              <a:pPr/>
              <a:t>5</a:t>
            </a:fld>
            <a:endParaRPr lang="en-US" dirty="0"/>
          </a:p>
        </p:txBody>
      </p:sp>
      <p:sp>
        <p:nvSpPr>
          <p:cNvPr id="10" name="Oval 9">
            <a:extLst>
              <a:ext uri="{FF2B5EF4-FFF2-40B4-BE49-F238E27FC236}">
                <a16:creationId xmlns:a16="http://schemas.microsoft.com/office/drawing/2014/main" id="{1B426A3C-9F1D-9E4F-8671-F42936175D8D}"/>
              </a:ext>
            </a:extLst>
          </p:cNvPr>
          <p:cNvSpPr/>
          <p:nvPr/>
        </p:nvSpPr>
        <p:spPr>
          <a:xfrm>
            <a:off x="874595" y="1738488"/>
            <a:ext cx="2130182" cy="21301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Content Placeholder 2">
            <a:extLst>
              <a:ext uri="{FF2B5EF4-FFF2-40B4-BE49-F238E27FC236}">
                <a16:creationId xmlns:a16="http://schemas.microsoft.com/office/drawing/2014/main" id="{D040463F-FE1F-9C4A-BD82-9D25FAB83683}"/>
              </a:ext>
            </a:extLst>
          </p:cNvPr>
          <p:cNvSpPr>
            <a:spLocks noGrp="1"/>
          </p:cNvSpPr>
          <p:nvPr>
            <p:ph idx="1"/>
          </p:nvPr>
        </p:nvSpPr>
        <p:spPr>
          <a:xfrm>
            <a:off x="968841" y="2226008"/>
            <a:ext cx="1919112" cy="1284257"/>
          </a:xfrm>
        </p:spPr>
        <p:txBody>
          <a:bodyPr>
            <a:normAutofit fontScale="85000" lnSpcReduction="10000"/>
          </a:bodyPr>
          <a:lstStyle/>
          <a:p>
            <a:pPr marL="0" indent="0" algn="ctr">
              <a:buNone/>
            </a:pPr>
            <a:r>
              <a:rPr lang="da-DK" dirty="0">
                <a:solidFill>
                  <a:schemeClr val="bg1"/>
                </a:solidFill>
              </a:rPr>
              <a:t>Spørgsmål til </a:t>
            </a:r>
            <a:r>
              <a:rPr lang="da-DK" dirty="0" smtClean="0">
                <a:solidFill>
                  <a:schemeClr val="bg1"/>
                </a:solidFill>
              </a:rPr>
              <a:t>foreningerne</a:t>
            </a:r>
            <a:endParaRPr lang="da-DK" dirty="0">
              <a:solidFill>
                <a:schemeClr val="bg1"/>
              </a:solidFill>
            </a:endParaRPr>
          </a:p>
          <a:p>
            <a:pPr marL="0" indent="0" algn="ctr">
              <a:buNone/>
            </a:pPr>
            <a:r>
              <a:rPr lang="da-DK" sz="1700" dirty="0">
                <a:solidFill>
                  <a:schemeClr val="bg1"/>
                </a:solidFill>
              </a:rPr>
              <a:t>Vær undersøgende og nysgerrig</a:t>
            </a:r>
          </a:p>
        </p:txBody>
      </p:sp>
      <p:sp>
        <p:nvSpPr>
          <p:cNvPr id="12" name="Oval 11">
            <a:extLst>
              <a:ext uri="{FF2B5EF4-FFF2-40B4-BE49-F238E27FC236}">
                <a16:creationId xmlns:a16="http://schemas.microsoft.com/office/drawing/2014/main" id="{7CD4DC25-B8C7-D145-A0F0-ACC490D1593E}"/>
              </a:ext>
            </a:extLst>
          </p:cNvPr>
          <p:cNvSpPr/>
          <p:nvPr/>
        </p:nvSpPr>
        <p:spPr>
          <a:xfrm>
            <a:off x="2160242" y="3446402"/>
            <a:ext cx="844535" cy="84453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xtBox 13">
            <a:extLst>
              <a:ext uri="{FF2B5EF4-FFF2-40B4-BE49-F238E27FC236}">
                <a16:creationId xmlns:a16="http://schemas.microsoft.com/office/drawing/2014/main" id="{4381C9EF-FDD4-7C48-8AAB-E5EAA91B751C}"/>
              </a:ext>
            </a:extLst>
          </p:cNvPr>
          <p:cNvSpPr txBox="1"/>
          <p:nvPr/>
        </p:nvSpPr>
        <p:spPr>
          <a:xfrm>
            <a:off x="6762044" y="954976"/>
            <a:ext cx="4504267" cy="4632037"/>
          </a:xfrm>
          <a:prstGeom prst="rect">
            <a:avLst/>
          </a:prstGeom>
          <a:noFill/>
        </p:spPr>
        <p:txBody>
          <a:bodyPr wrap="square" rtlCol="0">
            <a:spAutoFit/>
          </a:bodyPr>
          <a:lstStyle/>
          <a:p>
            <a:pPr marL="285750" lvl="0" indent="-285750">
              <a:buFont typeface="Arial" panose="020B0604020202020204" pitchFamily="34" charset="0"/>
              <a:buChar char="•"/>
            </a:pPr>
            <a:r>
              <a:rPr lang="da-DK" sz="2000" dirty="0">
                <a:latin typeface="Arial" panose="020B0604020202020204" pitchFamily="34" charset="0"/>
                <a:ea typeface="Calibri" panose="020F0502020204030204" pitchFamily="34" charset="0"/>
                <a:cs typeface="Arial" panose="020B0604020202020204" pitchFamily="34" charset="0"/>
              </a:rPr>
              <a:t>Er der opgaver, som I ikke får løst i dag, men som er vigtige for at foreningen kan løbe rundt?</a:t>
            </a:r>
          </a:p>
          <a:p>
            <a:pPr marL="285750" lvl="0" indent="-285750">
              <a:buFont typeface="Arial" panose="020B0604020202020204" pitchFamily="34" charset="0"/>
              <a:buChar char="•"/>
            </a:pPr>
            <a:endParaRPr lang="da-DK" sz="2000" dirty="0">
              <a:latin typeface="Arial" panose="020B0604020202020204" pitchFamily="34" charset="0"/>
              <a:ea typeface="Calibri" panose="020F0502020204030204" pitchFamily="34" charset="0"/>
              <a:cs typeface="Arial" panose="020B0604020202020204" pitchFamily="34" charset="0"/>
            </a:endParaRPr>
          </a:p>
          <a:p>
            <a:pPr marL="285750" lvl="0" indent="-285750">
              <a:buFont typeface="Arial" panose="020B0604020202020204" pitchFamily="34" charset="0"/>
              <a:buChar char="•"/>
            </a:pPr>
            <a:r>
              <a:rPr lang="da-DK" sz="2000" dirty="0">
                <a:latin typeface="Arial" panose="020B0604020202020204" pitchFamily="34" charset="0"/>
                <a:ea typeface="Calibri" panose="020F0502020204030204" pitchFamily="34" charset="0"/>
                <a:cs typeface="Arial" panose="020B0604020202020204" pitchFamily="34" charset="0"/>
              </a:rPr>
              <a:t>Kan man dele opgaverne op og evt. kun få ansvar for en afgrænset del af en opgave?</a:t>
            </a:r>
          </a:p>
          <a:p>
            <a:pPr marL="285750" lvl="0" indent="-285750">
              <a:buFont typeface="Arial" panose="020B0604020202020204" pitchFamily="34" charset="0"/>
              <a:buChar char="•"/>
            </a:pPr>
            <a:endParaRPr lang="da-DK" sz="2000" dirty="0">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1000"/>
              </a:spcAft>
              <a:buFont typeface="Arial" panose="020B0604020202020204" pitchFamily="34" charset="0"/>
              <a:buChar char="•"/>
            </a:pPr>
            <a:r>
              <a:rPr lang="da-DK" sz="2000" dirty="0">
                <a:latin typeface="Arial" panose="020B0604020202020204" pitchFamily="34" charset="0"/>
                <a:ea typeface="Calibri" panose="020F0502020204030204" pitchFamily="34" charset="0"/>
                <a:cs typeface="Arial" panose="020B0604020202020204" pitchFamily="34" charset="0"/>
              </a:rPr>
              <a:t>Er der opgaver eller små afgrænsede ansvarsområder, som man med fordel kan starte med som ny frivillig i foreningen?</a:t>
            </a:r>
          </a:p>
          <a:p>
            <a:pPr marL="285750" indent="-285750">
              <a:spcAft>
                <a:spcPts val="800"/>
              </a:spcAft>
              <a:buFont typeface="Arial" panose="020B0604020202020204" pitchFamily="34" charset="0"/>
              <a:buChar char="•"/>
            </a:pPr>
            <a:endParaRPr lang="da-DK" sz="2000"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da-DK" sz="20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E8A7E2B-AACB-0A4F-96D2-4EBD7D00D239}"/>
              </a:ext>
            </a:extLst>
          </p:cNvPr>
          <p:cNvPicPr>
            <a:picLocks noChangeAspect="1"/>
          </p:cNvPicPr>
          <p:nvPr/>
        </p:nvPicPr>
        <p:blipFill>
          <a:blip r:embed="rId4"/>
          <a:stretch>
            <a:fillRect/>
          </a:stretch>
        </p:blipFill>
        <p:spPr>
          <a:xfrm>
            <a:off x="2283154" y="3587644"/>
            <a:ext cx="598710" cy="492160"/>
          </a:xfrm>
          <a:prstGeom prst="rect">
            <a:avLst/>
          </a:prstGeom>
        </p:spPr>
      </p:pic>
    </p:spTree>
    <p:extLst>
      <p:ext uri="{BB962C8B-B14F-4D97-AF65-F5344CB8AC3E}">
        <p14:creationId xmlns:p14="http://schemas.microsoft.com/office/powerpoint/2010/main" val="3547313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868289-22BE-3644-85FE-C7301911A0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6341532" cy="5796844"/>
          </a:xfrm>
          <a:prstGeom prst="rect">
            <a:avLst/>
          </a:prstGeom>
        </p:spPr>
      </p:pic>
      <p:sp>
        <p:nvSpPr>
          <p:cNvPr id="9" name="Slide Number Placeholder 8">
            <a:extLst>
              <a:ext uri="{FF2B5EF4-FFF2-40B4-BE49-F238E27FC236}">
                <a16:creationId xmlns:a16="http://schemas.microsoft.com/office/drawing/2014/main" id="{B9D507D4-B3B1-7042-A09F-562FD2672F05}"/>
              </a:ext>
            </a:extLst>
          </p:cNvPr>
          <p:cNvSpPr>
            <a:spLocks noGrp="1"/>
          </p:cNvSpPr>
          <p:nvPr>
            <p:ph type="sldNum" sz="quarter" idx="12"/>
          </p:nvPr>
        </p:nvSpPr>
        <p:spPr/>
        <p:txBody>
          <a:bodyPr/>
          <a:lstStyle/>
          <a:p>
            <a:fld id="{A7CD31F4-64FA-4BA0-9498-67783267A8C8}" type="slidenum">
              <a:rPr lang="en-US" smtClean="0"/>
              <a:pPr/>
              <a:t>6</a:t>
            </a:fld>
            <a:endParaRPr lang="en-US" dirty="0"/>
          </a:p>
        </p:txBody>
      </p:sp>
      <p:sp>
        <p:nvSpPr>
          <p:cNvPr id="10" name="Oval 9">
            <a:extLst>
              <a:ext uri="{FF2B5EF4-FFF2-40B4-BE49-F238E27FC236}">
                <a16:creationId xmlns:a16="http://schemas.microsoft.com/office/drawing/2014/main" id="{1B426A3C-9F1D-9E4F-8671-F42936175D8D}"/>
              </a:ext>
            </a:extLst>
          </p:cNvPr>
          <p:cNvSpPr/>
          <p:nvPr/>
        </p:nvSpPr>
        <p:spPr>
          <a:xfrm>
            <a:off x="4099928" y="3826933"/>
            <a:ext cx="2130182" cy="21301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Content Placeholder 2">
            <a:extLst>
              <a:ext uri="{FF2B5EF4-FFF2-40B4-BE49-F238E27FC236}">
                <a16:creationId xmlns:a16="http://schemas.microsoft.com/office/drawing/2014/main" id="{D040463F-FE1F-9C4A-BD82-9D25FAB83683}"/>
              </a:ext>
            </a:extLst>
          </p:cNvPr>
          <p:cNvSpPr>
            <a:spLocks noGrp="1"/>
          </p:cNvSpPr>
          <p:nvPr>
            <p:ph idx="1"/>
          </p:nvPr>
        </p:nvSpPr>
        <p:spPr>
          <a:xfrm>
            <a:off x="4098583" y="4650515"/>
            <a:ext cx="2131527" cy="483017"/>
          </a:xfrm>
        </p:spPr>
        <p:txBody>
          <a:bodyPr>
            <a:normAutofit/>
          </a:bodyPr>
          <a:lstStyle/>
          <a:p>
            <a:pPr marL="0" indent="0" algn="ctr">
              <a:buNone/>
            </a:pPr>
            <a:r>
              <a:rPr lang="da-DK" dirty="0"/>
              <a:t>Øvelse</a:t>
            </a:r>
          </a:p>
        </p:txBody>
      </p:sp>
      <p:sp>
        <p:nvSpPr>
          <p:cNvPr id="12" name="Oval 11">
            <a:extLst>
              <a:ext uri="{FF2B5EF4-FFF2-40B4-BE49-F238E27FC236}">
                <a16:creationId xmlns:a16="http://schemas.microsoft.com/office/drawing/2014/main" id="{7CD4DC25-B8C7-D145-A0F0-ACC490D1593E}"/>
              </a:ext>
            </a:extLst>
          </p:cNvPr>
          <p:cNvSpPr/>
          <p:nvPr/>
        </p:nvSpPr>
        <p:spPr>
          <a:xfrm>
            <a:off x="6155627" y="3577038"/>
            <a:ext cx="844535" cy="8445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xtBox 13">
            <a:extLst>
              <a:ext uri="{FF2B5EF4-FFF2-40B4-BE49-F238E27FC236}">
                <a16:creationId xmlns:a16="http://schemas.microsoft.com/office/drawing/2014/main" id="{4381C9EF-FDD4-7C48-8AAB-E5EAA91B751C}"/>
              </a:ext>
            </a:extLst>
          </p:cNvPr>
          <p:cNvSpPr txBox="1"/>
          <p:nvPr/>
        </p:nvSpPr>
        <p:spPr>
          <a:xfrm>
            <a:off x="7405511" y="1564576"/>
            <a:ext cx="3330222" cy="3170099"/>
          </a:xfrm>
          <a:prstGeom prst="rect">
            <a:avLst/>
          </a:prstGeom>
          <a:noFill/>
        </p:spPr>
        <p:txBody>
          <a:bodyPr wrap="square" rtlCol="0">
            <a:spAutoFit/>
          </a:bodyPr>
          <a:lstStyle/>
          <a:p>
            <a:pPr marL="285750" indent="-285750">
              <a:buFont typeface="Arial" panose="020B0604020202020204" pitchFamily="34" charset="0"/>
              <a:buChar char="•"/>
            </a:pPr>
            <a:r>
              <a:rPr lang="da-DK" sz="2000" dirty="0"/>
              <a:t>Skriv en kerneopgave i en forening ned og forestil dig, hvad der skal til for at den lykkes?</a:t>
            </a:r>
          </a:p>
          <a:p>
            <a:pPr marL="285750" indent="-285750">
              <a:buFont typeface="Arial" panose="020B0604020202020204" pitchFamily="34" charset="0"/>
              <a:buChar char="•"/>
            </a:pPr>
            <a:endParaRPr lang="da-DK" sz="2000" dirty="0"/>
          </a:p>
          <a:p>
            <a:pPr marL="285750" indent="-285750">
              <a:buFont typeface="Arial" panose="020B0604020202020204" pitchFamily="34" charset="0"/>
              <a:buChar char="•"/>
            </a:pPr>
            <a:r>
              <a:rPr lang="da-DK" sz="2000" dirty="0"/>
              <a:t>Hvilke usynlige opgaver foregår før, under og efter, som den unge kan byde ind med?</a:t>
            </a:r>
          </a:p>
          <a:p>
            <a:pPr marL="285750" indent="-285750">
              <a:buFont typeface="Arial" panose="020B0604020202020204" pitchFamily="34" charset="0"/>
              <a:buChar char="•"/>
            </a:pPr>
            <a:endParaRPr lang="da-DK" sz="2000" dirty="0"/>
          </a:p>
        </p:txBody>
      </p:sp>
      <p:pic>
        <p:nvPicPr>
          <p:cNvPr id="5" name="Picture 4">
            <a:extLst>
              <a:ext uri="{FF2B5EF4-FFF2-40B4-BE49-F238E27FC236}">
                <a16:creationId xmlns:a16="http://schemas.microsoft.com/office/drawing/2014/main" id="{F0B0573D-4426-C44B-A433-3064537F9998}"/>
              </a:ext>
            </a:extLst>
          </p:cNvPr>
          <p:cNvPicPr>
            <a:picLocks noChangeAspect="1"/>
          </p:cNvPicPr>
          <p:nvPr/>
        </p:nvPicPr>
        <p:blipFill>
          <a:blip r:embed="rId4"/>
          <a:stretch>
            <a:fillRect/>
          </a:stretch>
        </p:blipFill>
        <p:spPr>
          <a:xfrm>
            <a:off x="6349937" y="3734304"/>
            <a:ext cx="457263" cy="509822"/>
          </a:xfrm>
          <a:prstGeom prst="rect">
            <a:avLst/>
          </a:prstGeom>
        </p:spPr>
      </p:pic>
    </p:spTree>
    <p:extLst>
      <p:ext uri="{BB962C8B-B14F-4D97-AF65-F5344CB8AC3E}">
        <p14:creationId xmlns:p14="http://schemas.microsoft.com/office/powerpoint/2010/main" val="3136869780"/>
      </p:ext>
    </p:extLst>
  </p:cSld>
  <p:clrMapOvr>
    <a:masterClrMapping/>
  </p:clrMapOvr>
</p:sld>
</file>

<file path=ppt/theme/theme1.xml><?xml version="1.0" encoding="utf-8"?>
<a:theme xmlns:a="http://schemas.openxmlformats.org/drawingml/2006/main" name="SketchyVTI">
  <a:themeElements>
    <a:clrScheme name="SUMH">
      <a:dk1>
        <a:srgbClr val="000000"/>
      </a:dk1>
      <a:lt1>
        <a:srgbClr val="FFFFFF"/>
      </a:lt1>
      <a:dk2>
        <a:srgbClr val="2C2B2A"/>
      </a:dk2>
      <a:lt2>
        <a:srgbClr val="D6D7D6"/>
      </a:lt2>
      <a:accent1>
        <a:srgbClr val="E4650E"/>
      </a:accent1>
      <a:accent2>
        <a:srgbClr val="2C2B2A"/>
      </a:accent2>
      <a:accent3>
        <a:srgbClr val="00B7AF"/>
      </a:accent3>
      <a:accent4>
        <a:srgbClr val="F9B2A3"/>
      </a:accent4>
      <a:accent5>
        <a:srgbClr val="CF4979"/>
      </a:accent5>
      <a:accent6>
        <a:srgbClr val="8A96CB"/>
      </a:accent6>
      <a:hlink>
        <a:srgbClr val="2998E3"/>
      </a:hlink>
      <a:folHlink>
        <a:srgbClr val="00B7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1483</TotalTime>
  <Words>580</Words>
  <Application>Microsoft Office PowerPoint</Application>
  <PresentationFormat>Widescreen</PresentationFormat>
  <Paragraphs>63</Paragraphs>
  <Slides>6</Slides>
  <Notes>5</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6</vt:i4>
      </vt:variant>
    </vt:vector>
  </HeadingPairs>
  <TitlesOfParts>
    <vt:vector size="11" baseType="lpstr">
      <vt:lpstr>Arial</vt:lpstr>
      <vt:lpstr>Calibri</vt:lpstr>
      <vt:lpstr>Times New Roman</vt:lpstr>
      <vt:lpstr>Wingdings</vt:lpstr>
      <vt:lpstr>SketchyVTI</vt:lpstr>
      <vt:lpstr>Tænk ud af boksen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Foreningslivet er drevet af frivillige</dc:title>
  <dc:creator>Katja Lund Knudsen</dc:creator>
  <cp:lastModifiedBy>Lisa  Bruun Hebbelstrup</cp:lastModifiedBy>
  <cp:revision>45</cp:revision>
  <dcterms:created xsi:type="dcterms:W3CDTF">2021-02-03T11:47:24Z</dcterms:created>
  <dcterms:modified xsi:type="dcterms:W3CDTF">2021-05-12T12:58:46Z</dcterms:modified>
</cp:coreProperties>
</file>