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5"/>
  </p:notesMasterIdLst>
  <p:sldIdLst>
    <p:sldId id="272" r:id="rId2"/>
    <p:sldId id="261" r:id="rId3"/>
    <p:sldId id="273" r:id="rId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2B2A"/>
    <a:srgbClr val="00B7AF"/>
    <a:srgbClr val="006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4645"/>
  </p:normalViewPr>
  <p:slideViewPr>
    <p:cSldViewPr snapToGrid="0">
      <p:cViewPr varScale="1">
        <p:scale>
          <a:sx n="113" d="100"/>
          <a:sy n="113" d="100"/>
        </p:scale>
        <p:origin x="5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E8E7-3E30-4624-9CCF-E5F0AD3133C9}" type="datetimeFigureOut">
              <a:rPr lang="da-DK" smtClean="0"/>
              <a:t>23/04/2021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543F4-D6A0-42EB-8DBE-C608F3363A94}" type="slidenum">
              <a:rPr lang="da-DK" smtClean="0"/>
              <a:t>‹#›</a:t>
            </a:fld>
            <a:endParaRPr lang="da-DK"/>
          </a:p>
        </p:txBody>
      </p:sp>
    </p:spTree>
    <p:extLst>
      <p:ext uri="{BB962C8B-B14F-4D97-AF65-F5344CB8AC3E}">
        <p14:creationId xmlns:p14="http://schemas.microsoft.com/office/powerpoint/2010/main" val="153725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A30118D9-1D9E-0949-977A-27CDD8E8F335}" type="datetime1">
              <a:rPr lang="da-DK" smtClean="0"/>
              <a:t>23/04/2021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7021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6C0D9265-1648-E543-92CF-73991131BDC6}" type="datetime1">
              <a:rPr lang="da-DK" smtClean="0"/>
              <a:t>23/04/2021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666619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FD41013B-6BEC-CD4F-A5CE-A143E6023C8C}" type="datetime1">
              <a:rPr lang="da-DK" smtClean="0"/>
              <a:t>23/04/2021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89167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480852" y="323086"/>
            <a:ext cx="10515600" cy="706930"/>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480852" y="1524856"/>
            <a:ext cx="10515600" cy="4251960"/>
          </a:xfrm>
        </p:spPr>
        <p:txBody>
          <a:bodyPr>
            <a:normAutofit/>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a:xfrm>
            <a:off x="5357648" y="6188190"/>
            <a:ext cx="1153510" cy="365125"/>
          </a:xfrm>
        </p:spPr>
        <p:txBody>
          <a:bodyPr/>
          <a:lstStyle>
            <a:lvl1pPr>
              <a:defRPr sz="1200">
                <a:solidFill>
                  <a:schemeClr val="tx1"/>
                </a:solidFill>
              </a:defRPr>
            </a:lvl1pPr>
          </a:lstStyle>
          <a:p>
            <a:fld id="{D6C9CFB8-815B-AC46-82C2-A8433706F0EE}" type="datetime1">
              <a:rPr lang="da-DK" smtClean="0"/>
              <a:t>23/04/2021</a:t>
            </a:fld>
            <a:endParaRPr lang="en-US" dirty="0"/>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a:xfrm>
            <a:off x="6511158" y="6188190"/>
            <a:ext cx="4114800" cy="365125"/>
          </a:xfrm>
        </p:spPr>
        <p:txBody>
          <a:bodyPr/>
          <a:lstStyle>
            <a:lvl1pPr>
              <a:defRPr sz="12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10625958" y="6188190"/>
            <a:ext cx="727841" cy="365125"/>
          </a:xfrm>
        </p:spPr>
        <p:txBody>
          <a:bodyPr/>
          <a:lstStyle>
            <a:lvl1pPr>
              <a:defRPr>
                <a:solidFill>
                  <a:schemeClr val="tx1"/>
                </a:solidFill>
              </a:defRPr>
            </a:lvl1pPr>
          </a:lstStyle>
          <a:p>
            <a:fld id="{A7CD31F4-64FA-4BA0-9498-67783267A8C8}" type="slidenum">
              <a:rPr lang="en-US" smtClean="0"/>
              <a:pPr/>
              <a:t>‹#›</a:t>
            </a:fld>
            <a:endParaRPr lang="en-US" dirty="0"/>
          </a:p>
        </p:txBody>
      </p:sp>
      <p:pic>
        <p:nvPicPr>
          <p:cNvPr id="7" name="Picture 6">
            <a:extLst>
              <a:ext uri="{FF2B5EF4-FFF2-40B4-BE49-F238E27FC236}">
                <a16:creationId xmlns:a16="http://schemas.microsoft.com/office/drawing/2014/main" id="{9438E016-EB80-074C-A468-92003625D003}"/>
              </a:ext>
            </a:extLst>
          </p:cNvPr>
          <p:cNvPicPr>
            <a:picLocks noChangeAspect="1"/>
          </p:cNvPicPr>
          <p:nvPr userDrawn="1"/>
        </p:nvPicPr>
        <p:blipFill>
          <a:blip r:embed="rId2"/>
          <a:stretch>
            <a:fillRect/>
          </a:stretch>
        </p:blipFill>
        <p:spPr>
          <a:xfrm>
            <a:off x="543915" y="6102350"/>
            <a:ext cx="457200" cy="508000"/>
          </a:xfrm>
          <a:prstGeom prst="rect">
            <a:avLst/>
          </a:prstGeom>
        </p:spPr>
      </p:pic>
      <p:sp>
        <p:nvSpPr>
          <p:cNvPr id="9" name="TextBox 8">
            <a:extLst>
              <a:ext uri="{FF2B5EF4-FFF2-40B4-BE49-F238E27FC236}">
                <a16:creationId xmlns:a16="http://schemas.microsoft.com/office/drawing/2014/main" id="{3C778D8C-C102-DF47-8C2C-BDBDA0A90C8B}"/>
              </a:ext>
            </a:extLst>
          </p:cNvPr>
          <p:cNvSpPr txBox="1"/>
          <p:nvPr userDrawn="1"/>
        </p:nvSpPr>
        <p:spPr>
          <a:xfrm>
            <a:off x="1132785" y="6271656"/>
            <a:ext cx="3273777" cy="215444"/>
          </a:xfrm>
          <a:prstGeom prst="rect">
            <a:avLst/>
          </a:prstGeom>
          <a:noFill/>
        </p:spPr>
        <p:txBody>
          <a:bodyPr wrap="square" rtlCol="0">
            <a:spAutoFit/>
          </a:bodyPr>
          <a:lstStyle/>
          <a:p>
            <a:r>
              <a:rPr lang="da-DK" sz="800" dirty="0"/>
              <a:t>2021 by SUMH og Frivilligcenter Vesterbro/</a:t>
            </a:r>
            <a:r>
              <a:rPr lang="da-DK" sz="800" dirty="0" err="1"/>
              <a:t>Kgs</a:t>
            </a:r>
            <a:r>
              <a:rPr lang="da-DK" sz="800" dirty="0"/>
              <a:t>. Enghave/Valby</a:t>
            </a:r>
          </a:p>
        </p:txBody>
      </p:sp>
      <p:sp>
        <p:nvSpPr>
          <p:cNvPr id="10" name="Rectangle 9">
            <a:extLst>
              <a:ext uri="{FF2B5EF4-FFF2-40B4-BE49-F238E27FC236}">
                <a16:creationId xmlns:a16="http://schemas.microsoft.com/office/drawing/2014/main" id="{598CB134-2CD8-D345-B602-4DFFEF923229}"/>
              </a:ext>
            </a:extLst>
          </p:cNvPr>
          <p:cNvSpPr/>
          <p:nvPr userDrawn="1"/>
        </p:nvSpPr>
        <p:spPr>
          <a:xfrm>
            <a:off x="0" y="6620860"/>
            <a:ext cx="252248" cy="247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33316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89DD46F8-24DD-8D49-B8AC-6B72361A3C31}" type="datetime1">
              <a:rPr lang="da-DK" smtClean="0"/>
              <a:t>23/04/2021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71412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3B751B21-A1E2-144A-A7C3-0C2F1F5F022A}" type="datetime1">
              <a:rPr lang="da-DK" smtClean="0"/>
              <a:t>23/04/2021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5018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normAutofit/>
          </a:bodyP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B344C864-6152-0043-BB70-1499A4CA4BA3}" type="datetime1">
              <a:rPr lang="da-DK" smtClean="0"/>
              <a:t>23/04/2021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753151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4000"/>
            </a:lvl1pPr>
          </a:lstStyle>
          <a:p>
            <a:r>
              <a:rPr lang="en-US" dirty="0"/>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FA528A9F-EFC4-124C-8561-892C8532CDD4}" type="datetime1">
              <a:rPr lang="da-DK" smtClean="0"/>
              <a:t>23/04/2021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342915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941A7F68-2373-4B4B-9225-1CEFA874EEA0}" type="datetime1">
              <a:rPr lang="da-DK" smtClean="0"/>
              <a:t>23/04/2021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32184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527EC7DA-504A-ED42-8546-5198B2A82B97}" type="datetime1">
              <a:rPr lang="da-DK" smtClean="0"/>
              <a:t>23/04/2021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381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2444057E-6D4F-9A4D-8EEE-FE33E0274DEF}" type="datetime1">
              <a:rPr lang="da-DK" smtClean="0"/>
              <a:t>23/04/2021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896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4835775-F85F-DF4F-8FB7-28B036E40F78}" type="datetime1">
              <a:rPr lang="da-DK" smtClean="0"/>
              <a:t>23/04/2021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2528488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0" r:id="rId6"/>
    <p:sldLayoutId id="2147483686" r:id="rId7"/>
    <p:sldLayoutId id="2147483687" r:id="rId8"/>
    <p:sldLayoutId id="2147483688" r:id="rId9"/>
    <p:sldLayoutId id="2147483689" r:id="rId10"/>
    <p:sldLayoutId id="2147483691" r:id="rId11"/>
  </p:sldLayoutIdLst>
  <p:hf hdr="0" ftr="0" dt="0"/>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7A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181067-234C-554E-8014-DA4B16BF57D1}"/>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Oval 3">
            <a:extLst>
              <a:ext uri="{FF2B5EF4-FFF2-40B4-BE49-F238E27FC236}">
                <a16:creationId xmlns:a16="http://schemas.microsoft.com/office/drawing/2014/main" id="{01999169-FA01-7948-B356-A4E4078F17C1}"/>
              </a:ext>
            </a:extLst>
          </p:cNvPr>
          <p:cNvSpPr/>
          <p:nvPr/>
        </p:nvSpPr>
        <p:spPr>
          <a:xfrm>
            <a:off x="8229600" y="768926"/>
            <a:ext cx="3137837" cy="313783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4684F72-453D-114D-9757-0E20DBE639C7}"/>
              </a:ext>
            </a:extLst>
          </p:cNvPr>
          <p:cNvSpPr>
            <a:spLocks noGrp="1"/>
          </p:cNvSpPr>
          <p:nvPr>
            <p:ph type="ctrTitle"/>
          </p:nvPr>
        </p:nvSpPr>
        <p:spPr>
          <a:xfrm>
            <a:off x="841248" y="448056"/>
            <a:ext cx="6563789" cy="4069080"/>
          </a:xfrm>
        </p:spPr>
        <p:txBody>
          <a:bodyPr/>
          <a:lstStyle/>
          <a:p>
            <a:r>
              <a:rPr lang="da-DK" dirty="0">
                <a:solidFill>
                  <a:schemeClr val="bg1"/>
                </a:solidFill>
              </a:rPr>
              <a:t>Eksempler på samarbejde om </a:t>
            </a:r>
            <a:r>
              <a:rPr lang="da-DK" dirty="0" err="1">
                <a:solidFill>
                  <a:schemeClr val="bg1"/>
                </a:solidFill>
              </a:rPr>
              <a:t>frivillighedforløb</a:t>
            </a:r>
            <a:r>
              <a:rPr lang="da-DK" dirty="0">
                <a:solidFill>
                  <a:schemeClr val="bg1"/>
                </a:solidFill>
              </a:rPr>
              <a:t>, </a:t>
            </a:r>
            <a:r>
              <a:rPr lang="da-DK" dirty="0" err="1">
                <a:solidFill>
                  <a:schemeClr val="bg1"/>
                </a:solidFill>
              </a:rPr>
              <a:t>STU’er</a:t>
            </a:r>
            <a:endParaRPr lang="da-DK" dirty="0">
              <a:solidFill>
                <a:schemeClr val="bg1"/>
              </a:solidFill>
            </a:endParaRPr>
          </a:p>
        </p:txBody>
      </p:sp>
      <p:sp>
        <p:nvSpPr>
          <p:cNvPr id="3" name="Subtitle 2">
            <a:extLst>
              <a:ext uri="{FF2B5EF4-FFF2-40B4-BE49-F238E27FC236}">
                <a16:creationId xmlns:a16="http://schemas.microsoft.com/office/drawing/2014/main" id="{A8F12D08-9C05-9F47-805C-1109D20B0653}"/>
              </a:ext>
            </a:extLst>
          </p:cNvPr>
          <p:cNvSpPr>
            <a:spLocks noGrp="1"/>
          </p:cNvSpPr>
          <p:nvPr>
            <p:ph type="subTitle" idx="1"/>
          </p:nvPr>
        </p:nvSpPr>
        <p:spPr>
          <a:xfrm>
            <a:off x="841248" y="4983480"/>
            <a:ext cx="7567966" cy="1124712"/>
          </a:xfrm>
        </p:spPr>
        <p:txBody>
          <a:bodyPr/>
          <a:lstStyle/>
          <a:p>
            <a:endParaRPr lang="da-DK" dirty="0"/>
          </a:p>
        </p:txBody>
      </p:sp>
      <p:pic>
        <p:nvPicPr>
          <p:cNvPr id="10" name="Picture 9">
            <a:extLst>
              <a:ext uri="{FF2B5EF4-FFF2-40B4-BE49-F238E27FC236}">
                <a16:creationId xmlns:a16="http://schemas.microsoft.com/office/drawing/2014/main" id="{A1D43AC2-6727-9D42-99E1-08FBA98DA0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60533" y="1392178"/>
            <a:ext cx="2061675" cy="1877153"/>
          </a:xfrm>
          <a:prstGeom prst="rect">
            <a:avLst/>
          </a:prstGeom>
        </p:spPr>
      </p:pic>
      <p:pic>
        <p:nvPicPr>
          <p:cNvPr id="12" name="Picture 11">
            <a:extLst>
              <a:ext uri="{FF2B5EF4-FFF2-40B4-BE49-F238E27FC236}">
                <a16:creationId xmlns:a16="http://schemas.microsoft.com/office/drawing/2014/main" id="{E9802155-C7E6-CB40-B6FD-920576B81B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28448" y="1393046"/>
            <a:ext cx="2063681" cy="1878980"/>
          </a:xfrm>
          <a:prstGeom prst="rect">
            <a:avLst/>
          </a:prstGeom>
        </p:spPr>
      </p:pic>
      <p:sp>
        <p:nvSpPr>
          <p:cNvPr id="5" name="Slide Number Placeholder 4">
            <a:extLst>
              <a:ext uri="{FF2B5EF4-FFF2-40B4-BE49-F238E27FC236}">
                <a16:creationId xmlns:a16="http://schemas.microsoft.com/office/drawing/2014/main" id="{7F839D6D-0AEF-9B46-A37A-D9C96361F3AA}"/>
              </a:ext>
            </a:extLst>
          </p:cNvPr>
          <p:cNvSpPr>
            <a:spLocks noGrp="1"/>
          </p:cNvSpPr>
          <p:nvPr>
            <p:ph type="sldNum" sz="quarter" idx="12"/>
          </p:nvPr>
        </p:nvSpPr>
        <p:spPr/>
        <p:txBody>
          <a:bodyPr/>
          <a:lstStyle/>
          <a:p>
            <a:fld id="{A7CD31F4-64FA-4BA0-9498-67783267A8C8}" type="slidenum">
              <a:rPr lang="en-US" smtClean="0"/>
              <a:t>1</a:t>
            </a:fld>
            <a:endParaRPr lang="en-US"/>
          </a:p>
        </p:txBody>
      </p:sp>
    </p:spTree>
    <p:extLst>
      <p:ext uri="{BB962C8B-B14F-4D97-AF65-F5344CB8AC3E}">
        <p14:creationId xmlns:p14="http://schemas.microsoft.com/office/powerpoint/2010/main" val="348265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449D8AC-A947-184E-8063-F5CE644087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48605" y="0"/>
            <a:ext cx="3243395" cy="4873765"/>
          </a:xfrm>
          <a:prstGeom prst="rect">
            <a:avLst/>
          </a:prstGeom>
        </p:spPr>
      </p:pic>
      <p:sp>
        <p:nvSpPr>
          <p:cNvPr id="2" name="Title 1">
            <a:extLst>
              <a:ext uri="{FF2B5EF4-FFF2-40B4-BE49-F238E27FC236}">
                <a16:creationId xmlns:a16="http://schemas.microsoft.com/office/drawing/2014/main" id="{B4E3206A-CBA8-F44D-BA6A-64CB9A3651BE}"/>
              </a:ext>
            </a:extLst>
          </p:cNvPr>
          <p:cNvSpPr>
            <a:spLocks noGrp="1"/>
          </p:cNvSpPr>
          <p:nvPr>
            <p:ph type="title"/>
          </p:nvPr>
        </p:nvSpPr>
        <p:spPr>
          <a:xfrm>
            <a:off x="480851" y="426996"/>
            <a:ext cx="7748749" cy="1201770"/>
          </a:xfrm>
        </p:spPr>
        <p:txBody>
          <a:bodyPr>
            <a:normAutofit/>
          </a:bodyPr>
          <a:lstStyle/>
          <a:p>
            <a:r>
              <a:rPr lang="da-DK" dirty="0"/>
              <a:t>Eksempel 1: Et lille udvalg af foreninger</a:t>
            </a:r>
            <a:br>
              <a:rPr lang="da-DK" dirty="0"/>
            </a:br>
            <a:endParaRPr lang="da-DK" dirty="0"/>
          </a:p>
        </p:txBody>
      </p:sp>
      <p:sp>
        <p:nvSpPr>
          <p:cNvPr id="3" name="Content Placeholder 2">
            <a:extLst>
              <a:ext uri="{FF2B5EF4-FFF2-40B4-BE49-F238E27FC236}">
                <a16:creationId xmlns:a16="http://schemas.microsoft.com/office/drawing/2014/main" id="{D040463F-FE1F-9C4A-BD82-9D25FAB83683}"/>
              </a:ext>
            </a:extLst>
          </p:cNvPr>
          <p:cNvSpPr>
            <a:spLocks noGrp="1"/>
          </p:cNvSpPr>
          <p:nvPr>
            <p:ph idx="1"/>
          </p:nvPr>
        </p:nvSpPr>
        <p:spPr>
          <a:xfrm>
            <a:off x="1663581" y="1554272"/>
            <a:ext cx="7141752" cy="2452255"/>
          </a:xfrm>
        </p:spPr>
        <p:txBody>
          <a:bodyPr>
            <a:normAutofit/>
          </a:bodyPr>
          <a:lstStyle/>
          <a:p>
            <a:pPr indent="0">
              <a:spcAft>
                <a:spcPts val="1000"/>
              </a:spcAft>
              <a:buNone/>
            </a:pPr>
            <a:r>
              <a:rPr lang="da-DK" sz="1700" dirty="0">
                <a:solidFill>
                  <a:schemeClr val="tx1">
                    <a:alpha val="80000"/>
                  </a:schemeClr>
                </a:solidFill>
                <a:latin typeface="Calibri" panose="020F0502020204030204" pitchFamily="34" charset="0"/>
                <a:ea typeface="Calibri" panose="020F0502020204030204" pitchFamily="34" charset="0"/>
                <a:cs typeface="Times New Roman" panose="02020603050405020304" pitchFamily="18" charset="0"/>
              </a:rPr>
              <a:t>En STU ønskede at udvikle et frivilligforløb for 8 udvalgte unge, som skulle i frivillighedspraktik som led i deres STU-forløb. Da flere af de unge havde kognitive udfordringer og svært ved at overskue for mange og for åbne muligheder, valgte skolen at etablere samarbejde med tre udvalgte foreninger, som de unge i første omgang blev præsenteret for. Foreningerne blev udvalgt på baggrund af undervisernes viden om elevernes interesser. </a:t>
            </a:r>
          </a:p>
          <a:p>
            <a:endParaRPr lang="da-DK" sz="1600" dirty="0"/>
          </a:p>
        </p:txBody>
      </p:sp>
      <p:sp>
        <p:nvSpPr>
          <p:cNvPr id="9" name="Slide Number Placeholder 8">
            <a:extLst>
              <a:ext uri="{FF2B5EF4-FFF2-40B4-BE49-F238E27FC236}">
                <a16:creationId xmlns:a16="http://schemas.microsoft.com/office/drawing/2014/main" id="{B9D507D4-B3B1-7042-A09F-562FD2672F05}"/>
              </a:ext>
            </a:extLst>
          </p:cNvPr>
          <p:cNvSpPr>
            <a:spLocks noGrp="1"/>
          </p:cNvSpPr>
          <p:nvPr>
            <p:ph type="sldNum" sz="quarter" idx="12"/>
          </p:nvPr>
        </p:nvSpPr>
        <p:spPr/>
        <p:txBody>
          <a:bodyPr/>
          <a:lstStyle/>
          <a:p>
            <a:fld id="{A7CD31F4-64FA-4BA0-9498-67783267A8C8}" type="slidenum">
              <a:rPr lang="en-US" smtClean="0"/>
              <a:pPr/>
              <a:t>2</a:t>
            </a:fld>
            <a:endParaRPr lang="en-US" dirty="0"/>
          </a:p>
        </p:txBody>
      </p:sp>
      <p:sp>
        <p:nvSpPr>
          <p:cNvPr id="12" name="Oval 11">
            <a:extLst>
              <a:ext uri="{FF2B5EF4-FFF2-40B4-BE49-F238E27FC236}">
                <a16:creationId xmlns:a16="http://schemas.microsoft.com/office/drawing/2014/main" id="{7CD4DC25-B8C7-D145-A0F0-ACC490D1593E}"/>
              </a:ext>
            </a:extLst>
          </p:cNvPr>
          <p:cNvSpPr/>
          <p:nvPr/>
        </p:nvSpPr>
        <p:spPr>
          <a:xfrm>
            <a:off x="8963693" y="3086082"/>
            <a:ext cx="2313709" cy="231370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Oval 9">
            <a:extLst>
              <a:ext uri="{FF2B5EF4-FFF2-40B4-BE49-F238E27FC236}">
                <a16:creationId xmlns:a16="http://schemas.microsoft.com/office/drawing/2014/main" id="{D58DBC3B-3A50-A840-AD3C-85747236573A}"/>
              </a:ext>
            </a:extLst>
          </p:cNvPr>
          <p:cNvSpPr/>
          <p:nvPr/>
        </p:nvSpPr>
        <p:spPr>
          <a:xfrm>
            <a:off x="480851" y="1561032"/>
            <a:ext cx="1182730" cy="11827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Oval 14">
            <a:extLst>
              <a:ext uri="{FF2B5EF4-FFF2-40B4-BE49-F238E27FC236}">
                <a16:creationId xmlns:a16="http://schemas.microsoft.com/office/drawing/2014/main" id="{E2B60E6D-0BE1-2B41-8175-2EE0B77CC794}"/>
              </a:ext>
            </a:extLst>
          </p:cNvPr>
          <p:cNvSpPr/>
          <p:nvPr/>
        </p:nvSpPr>
        <p:spPr>
          <a:xfrm>
            <a:off x="480851" y="4214666"/>
            <a:ext cx="1182730" cy="11827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Content Placeholder 2">
            <a:extLst>
              <a:ext uri="{FF2B5EF4-FFF2-40B4-BE49-F238E27FC236}">
                <a16:creationId xmlns:a16="http://schemas.microsoft.com/office/drawing/2014/main" id="{11B19219-E5D9-4C4C-BAB3-5D9652EA0D02}"/>
              </a:ext>
            </a:extLst>
          </p:cNvPr>
          <p:cNvSpPr txBox="1">
            <a:spLocks/>
          </p:cNvSpPr>
          <p:nvPr/>
        </p:nvSpPr>
        <p:spPr>
          <a:xfrm>
            <a:off x="1663581" y="3579831"/>
            <a:ext cx="7006286" cy="2452255"/>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spcAft>
                <a:spcPts val="1000"/>
              </a:spcAft>
              <a:buNone/>
            </a:pPr>
            <a:r>
              <a:rPr lang="da-DK" sz="1700" dirty="0">
                <a:solidFill>
                  <a:schemeClr val="tx1">
                    <a:alpha val="80000"/>
                  </a:schemeClr>
                </a:solidFill>
                <a:latin typeface="Calibri" panose="020F0502020204030204" pitchFamily="34" charset="0"/>
                <a:ea typeface="Calibri" panose="020F0502020204030204" pitchFamily="34" charset="0"/>
                <a:cs typeface="Times New Roman" panose="02020603050405020304" pitchFamily="18" charset="0"/>
              </a:rPr>
              <a:t>Selvom interesserne hos de unge gik i flere forskellige retninger, havde skolen indtryk af, at det var vigtigere med et lille og kvalificeret udvalg, hvor foreningerne kunne forberedes grundigt, og hvor der var god kontakt og kemi med de kernefrivillige, som de unge skulle samarbejde med. Forløbet foregik i undervisningstiden med mulighed for ledsagelse af en underviser. </a:t>
            </a:r>
          </a:p>
          <a:p>
            <a:endParaRPr lang="da-DK" sz="1700" dirty="0"/>
          </a:p>
        </p:txBody>
      </p:sp>
      <p:sp>
        <p:nvSpPr>
          <p:cNvPr id="20" name="Content Placeholder 2">
            <a:extLst>
              <a:ext uri="{FF2B5EF4-FFF2-40B4-BE49-F238E27FC236}">
                <a16:creationId xmlns:a16="http://schemas.microsoft.com/office/drawing/2014/main" id="{AF827C33-11D7-3E4C-BEC3-8D926C48E529}"/>
              </a:ext>
            </a:extLst>
          </p:cNvPr>
          <p:cNvSpPr txBox="1">
            <a:spLocks/>
          </p:cNvSpPr>
          <p:nvPr/>
        </p:nvSpPr>
        <p:spPr>
          <a:xfrm>
            <a:off x="8907944" y="3518047"/>
            <a:ext cx="2160238" cy="1652598"/>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Aft>
                <a:spcPts val="1000"/>
              </a:spcAft>
              <a:buNone/>
            </a:pPr>
            <a:r>
              <a:rPr lang="da-DK" sz="1600" dirty="0">
                <a:solidFill>
                  <a:schemeClr val="bg1">
                    <a:alpha val="80000"/>
                  </a:schemeClr>
                </a:solidFill>
                <a:latin typeface="Calibri" panose="020F0502020204030204" pitchFamily="34" charset="0"/>
                <a:ea typeface="Calibri" panose="020F0502020204030204" pitchFamily="34" charset="0"/>
                <a:cs typeface="Times New Roman" panose="02020603050405020304" pitchFamily="18" charset="0"/>
              </a:rPr>
              <a:t>7 af de 8 unge gennemførte forløbet med stor personlig udvikling som resultat. </a:t>
            </a:r>
          </a:p>
        </p:txBody>
      </p:sp>
      <p:sp>
        <p:nvSpPr>
          <p:cNvPr id="21" name="Oval 20">
            <a:extLst>
              <a:ext uri="{FF2B5EF4-FFF2-40B4-BE49-F238E27FC236}">
                <a16:creationId xmlns:a16="http://schemas.microsoft.com/office/drawing/2014/main" id="{47E1080C-1554-014F-AC40-7D33679ACB33}"/>
              </a:ext>
            </a:extLst>
          </p:cNvPr>
          <p:cNvSpPr/>
          <p:nvPr/>
        </p:nvSpPr>
        <p:spPr>
          <a:xfrm>
            <a:off x="470322" y="2887849"/>
            <a:ext cx="1182730" cy="1182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Picture 4">
            <a:extLst>
              <a:ext uri="{FF2B5EF4-FFF2-40B4-BE49-F238E27FC236}">
                <a16:creationId xmlns:a16="http://schemas.microsoft.com/office/drawing/2014/main" id="{C5FEDEDC-91C0-B741-89FC-1F23B2EB7847}"/>
              </a:ext>
            </a:extLst>
          </p:cNvPr>
          <p:cNvPicPr>
            <a:picLocks noChangeAspect="1"/>
          </p:cNvPicPr>
          <p:nvPr/>
        </p:nvPicPr>
        <p:blipFill>
          <a:blip r:embed="rId3"/>
          <a:stretch>
            <a:fillRect/>
          </a:stretch>
        </p:blipFill>
        <p:spPr>
          <a:xfrm>
            <a:off x="773936" y="1693333"/>
            <a:ext cx="561519" cy="941369"/>
          </a:xfrm>
          <a:prstGeom prst="rect">
            <a:avLst/>
          </a:prstGeom>
        </p:spPr>
      </p:pic>
      <p:pic>
        <p:nvPicPr>
          <p:cNvPr id="6" name="Picture 5">
            <a:extLst>
              <a:ext uri="{FF2B5EF4-FFF2-40B4-BE49-F238E27FC236}">
                <a16:creationId xmlns:a16="http://schemas.microsoft.com/office/drawing/2014/main" id="{55AA2F46-1747-E74B-9EE3-A1D9F0F03068}"/>
              </a:ext>
            </a:extLst>
          </p:cNvPr>
          <p:cNvPicPr>
            <a:picLocks noChangeAspect="1"/>
          </p:cNvPicPr>
          <p:nvPr/>
        </p:nvPicPr>
        <p:blipFill>
          <a:blip r:embed="rId4"/>
          <a:stretch>
            <a:fillRect/>
          </a:stretch>
        </p:blipFill>
        <p:spPr>
          <a:xfrm>
            <a:off x="577688" y="3133535"/>
            <a:ext cx="935023" cy="729974"/>
          </a:xfrm>
          <a:prstGeom prst="rect">
            <a:avLst/>
          </a:prstGeom>
        </p:spPr>
      </p:pic>
      <p:pic>
        <p:nvPicPr>
          <p:cNvPr id="7" name="Picture 6">
            <a:extLst>
              <a:ext uri="{FF2B5EF4-FFF2-40B4-BE49-F238E27FC236}">
                <a16:creationId xmlns:a16="http://schemas.microsoft.com/office/drawing/2014/main" id="{B40B3984-DB3A-E849-926F-995B13593FD3}"/>
              </a:ext>
            </a:extLst>
          </p:cNvPr>
          <p:cNvPicPr>
            <a:picLocks noChangeAspect="1"/>
          </p:cNvPicPr>
          <p:nvPr/>
        </p:nvPicPr>
        <p:blipFill>
          <a:blip r:embed="rId5"/>
          <a:stretch>
            <a:fillRect/>
          </a:stretch>
        </p:blipFill>
        <p:spPr>
          <a:xfrm>
            <a:off x="658115" y="4344346"/>
            <a:ext cx="815738" cy="900711"/>
          </a:xfrm>
          <a:prstGeom prst="rect">
            <a:avLst/>
          </a:prstGeom>
        </p:spPr>
      </p:pic>
    </p:spTree>
    <p:extLst>
      <p:ext uri="{BB962C8B-B14F-4D97-AF65-F5344CB8AC3E}">
        <p14:creationId xmlns:p14="http://schemas.microsoft.com/office/powerpoint/2010/main" val="1782980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5A6BB5-FC7C-8D49-A024-64CF2544C19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60878" y="-1"/>
            <a:ext cx="4631122" cy="5896743"/>
          </a:xfrm>
          <a:prstGeom prst="rect">
            <a:avLst/>
          </a:prstGeom>
        </p:spPr>
      </p:pic>
      <p:sp>
        <p:nvSpPr>
          <p:cNvPr id="2" name="Title 1">
            <a:extLst>
              <a:ext uri="{FF2B5EF4-FFF2-40B4-BE49-F238E27FC236}">
                <a16:creationId xmlns:a16="http://schemas.microsoft.com/office/drawing/2014/main" id="{B4E3206A-CBA8-F44D-BA6A-64CB9A3651BE}"/>
              </a:ext>
            </a:extLst>
          </p:cNvPr>
          <p:cNvSpPr>
            <a:spLocks noGrp="1"/>
          </p:cNvSpPr>
          <p:nvPr>
            <p:ph type="title"/>
          </p:nvPr>
        </p:nvSpPr>
        <p:spPr>
          <a:xfrm>
            <a:off x="480851" y="426996"/>
            <a:ext cx="7748749" cy="1201770"/>
          </a:xfrm>
        </p:spPr>
        <p:txBody>
          <a:bodyPr>
            <a:normAutofit/>
          </a:bodyPr>
          <a:lstStyle/>
          <a:p>
            <a:r>
              <a:rPr lang="da-DK" dirty="0"/>
              <a:t>Eksempel 2: Alle muligheder er åbne</a:t>
            </a:r>
            <a:br>
              <a:rPr lang="da-DK" dirty="0"/>
            </a:br>
            <a:endParaRPr lang="da-DK" dirty="0"/>
          </a:p>
        </p:txBody>
      </p:sp>
      <p:sp>
        <p:nvSpPr>
          <p:cNvPr id="9" name="Slide Number Placeholder 8">
            <a:extLst>
              <a:ext uri="{FF2B5EF4-FFF2-40B4-BE49-F238E27FC236}">
                <a16:creationId xmlns:a16="http://schemas.microsoft.com/office/drawing/2014/main" id="{B9D507D4-B3B1-7042-A09F-562FD2672F05}"/>
              </a:ext>
            </a:extLst>
          </p:cNvPr>
          <p:cNvSpPr>
            <a:spLocks noGrp="1"/>
          </p:cNvSpPr>
          <p:nvPr>
            <p:ph type="sldNum" sz="quarter" idx="12"/>
          </p:nvPr>
        </p:nvSpPr>
        <p:spPr/>
        <p:txBody>
          <a:bodyPr/>
          <a:lstStyle/>
          <a:p>
            <a:fld id="{A7CD31F4-64FA-4BA0-9498-67783267A8C8}" type="slidenum">
              <a:rPr lang="en-US" smtClean="0"/>
              <a:pPr/>
              <a:t>3</a:t>
            </a:fld>
            <a:endParaRPr lang="en-US" dirty="0"/>
          </a:p>
        </p:txBody>
      </p:sp>
      <p:sp>
        <p:nvSpPr>
          <p:cNvPr id="12" name="Oval 11">
            <a:extLst>
              <a:ext uri="{FF2B5EF4-FFF2-40B4-BE49-F238E27FC236}">
                <a16:creationId xmlns:a16="http://schemas.microsoft.com/office/drawing/2014/main" id="{7CD4DC25-B8C7-D145-A0F0-ACC490D1593E}"/>
              </a:ext>
            </a:extLst>
          </p:cNvPr>
          <p:cNvSpPr/>
          <p:nvPr/>
        </p:nvSpPr>
        <p:spPr>
          <a:xfrm>
            <a:off x="7860742" y="3357510"/>
            <a:ext cx="2900682" cy="29006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Oval 9">
            <a:extLst>
              <a:ext uri="{FF2B5EF4-FFF2-40B4-BE49-F238E27FC236}">
                <a16:creationId xmlns:a16="http://schemas.microsoft.com/office/drawing/2014/main" id="{D58DBC3B-3A50-A840-AD3C-85747236573A}"/>
              </a:ext>
            </a:extLst>
          </p:cNvPr>
          <p:cNvSpPr/>
          <p:nvPr/>
        </p:nvSpPr>
        <p:spPr>
          <a:xfrm>
            <a:off x="480851" y="1628766"/>
            <a:ext cx="1182730" cy="11827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Oval 14">
            <a:extLst>
              <a:ext uri="{FF2B5EF4-FFF2-40B4-BE49-F238E27FC236}">
                <a16:creationId xmlns:a16="http://schemas.microsoft.com/office/drawing/2014/main" id="{E2B60E6D-0BE1-2B41-8175-2EE0B77CC794}"/>
              </a:ext>
            </a:extLst>
          </p:cNvPr>
          <p:cNvSpPr/>
          <p:nvPr/>
        </p:nvSpPr>
        <p:spPr>
          <a:xfrm>
            <a:off x="480851" y="3170790"/>
            <a:ext cx="1182730" cy="11827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Content Placeholder 2">
            <a:extLst>
              <a:ext uri="{FF2B5EF4-FFF2-40B4-BE49-F238E27FC236}">
                <a16:creationId xmlns:a16="http://schemas.microsoft.com/office/drawing/2014/main" id="{6DAB6AE5-E942-9949-85D2-9F8A25F52738}"/>
              </a:ext>
            </a:extLst>
          </p:cNvPr>
          <p:cNvSpPr txBox="1">
            <a:spLocks/>
          </p:cNvSpPr>
          <p:nvPr/>
        </p:nvSpPr>
        <p:spPr>
          <a:xfrm>
            <a:off x="1918171" y="1548369"/>
            <a:ext cx="5521207" cy="4348374"/>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700" dirty="0">
                <a:solidFill>
                  <a:schemeClr val="tx1">
                    <a:alpha val="80000"/>
                  </a:schemeClr>
                </a:solidFill>
                <a:latin typeface="Calibri" panose="020F0502020204030204" pitchFamily="34" charset="0"/>
                <a:ea typeface="Calibri" panose="020F0502020204030204" pitchFamily="34" charset="0"/>
                <a:cs typeface="Times New Roman" panose="02020603050405020304" pitchFamily="18" charset="0"/>
              </a:rPr>
              <a:t>Eleverne kunne frivilligt melde sig til at få hjælp til at komme i gang (eller blev opfordret af deres nærmeste kontaktlærer). Dem, der meldte sig, var elever med overskud til hurtigt at blive selvkørende i det frivillige arbejde. </a:t>
            </a:r>
          </a:p>
          <a:p>
            <a:pPr marL="0" indent="0">
              <a:buNone/>
            </a:pPr>
            <a:r>
              <a:rPr lang="da-DK" sz="1700" dirty="0">
                <a:solidFill>
                  <a:schemeClr val="tx1">
                    <a:alpha val="80000"/>
                  </a:schemeClr>
                </a:solidFill>
                <a:latin typeface="Calibri" panose="020F0502020204030204" pitchFamily="34" charset="0"/>
                <a:ea typeface="Calibri" panose="020F0502020204030204" pitchFamily="34" charset="0"/>
                <a:cs typeface="Times New Roman" panose="02020603050405020304" pitchFamily="18" charset="0"/>
              </a:rPr>
              <a:t>Derefter etablerede skolens frivilligkoordinator individuelle aftaler med foreninger baseret på elevernes interesser, mens kontaktlærerne hjalp den unge i gang og støttede den unge undervejs. </a:t>
            </a:r>
          </a:p>
          <a:p>
            <a:pPr marL="0" indent="0">
              <a:buNone/>
            </a:pPr>
            <a:r>
              <a:rPr lang="da-DK" sz="1700" dirty="0">
                <a:solidFill>
                  <a:schemeClr val="tx1">
                    <a:alpha val="80000"/>
                  </a:schemeClr>
                </a:solidFill>
                <a:latin typeface="Calibri" panose="020F0502020204030204" pitchFamily="34" charset="0"/>
                <a:ea typeface="Calibri" panose="020F0502020204030204" pitchFamily="34" charset="0"/>
                <a:cs typeface="Times New Roman" panose="02020603050405020304" pitchFamily="18" charset="0"/>
              </a:rPr>
              <a:t>Skolen havde dermed flere foreninger i spil og opbyggede efterhånden et bredt katalog af foreninger i lokalområdet. Frivilligheden foregik i de unges fritid og som udgangspunkt uden ledsagelse. </a:t>
            </a:r>
          </a:p>
        </p:txBody>
      </p:sp>
      <p:sp>
        <p:nvSpPr>
          <p:cNvPr id="16" name="Content Placeholder 2">
            <a:extLst>
              <a:ext uri="{FF2B5EF4-FFF2-40B4-BE49-F238E27FC236}">
                <a16:creationId xmlns:a16="http://schemas.microsoft.com/office/drawing/2014/main" id="{9B80571E-7630-3444-8DC6-808755DF32AC}"/>
              </a:ext>
            </a:extLst>
          </p:cNvPr>
          <p:cNvSpPr txBox="1">
            <a:spLocks/>
          </p:cNvSpPr>
          <p:nvPr/>
        </p:nvSpPr>
        <p:spPr>
          <a:xfrm>
            <a:off x="7877530" y="4121318"/>
            <a:ext cx="2869664" cy="2051412"/>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700" dirty="0">
                <a:solidFill>
                  <a:schemeClr val="bg1">
                    <a:alpha val="80000"/>
                  </a:schemeClr>
                </a:solidFill>
                <a:latin typeface="Calibri" panose="020F0502020204030204" pitchFamily="34" charset="0"/>
                <a:ea typeface="Calibri" panose="020F0502020204030204" pitchFamily="34" charset="0"/>
                <a:cs typeface="Times New Roman" panose="02020603050405020304" pitchFamily="18" charset="0"/>
              </a:rPr>
              <a:t>En STU lavede en bred introduktion til hele skolen (omkring 70 elever) om muligheden for frivilligt arbejde.</a:t>
            </a:r>
          </a:p>
        </p:txBody>
      </p:sp>
      <p:pic>
        <p:nvPicPr>
          <p:cNvPr id="3" name="Picture 2">
            <a:extLst>
              <a:ext uri="{FF2B5EF4-FFF2-40B4-BE49-F238E27FC236}">
                <a16:creationId xmlns:a16="http://schemas.microsoft.com/office/drawing/2014/main" id="{E5898865-E585-8A4E-A54C-CB076CBA7E23}"/>
              </a:ext>
            </a:extLst>
          </p:cNvPr>
          <p:cNvPicPr>
            <a:picLocks noChangeAspect="1"/>
          </p:cNvPicPr>
          <p:nvPr/>
        </p:nvPicPr>
        <p:blipFill>
          <a:blip r:embed="rId3"/>
          <a:stretch>
            <a:fillRect/>
          </a:stretch>
        </p:blipFill>
        <p:spPr>
          <a:xfrm>
            <a:off x="597402" y="1952978"/>
            <a:ext cx="943941" cy="458089"/>
          </a:xfrm>
          <a:prstGeom prst="rect">
            <a:avLst/>
          </a:prstGeom>
        </p:spPr>
      </p:pic>
      <p:pic>
        <p:nvPicPr>
          <p:cNvPr id="4" name="Picture 3">
            <a:extLst>
              <a:ext uri="{FF2B5EF4-FFF2-40B4-BE49-F238E27FC236}">
                <a16:creationId xmlns:a16="http://schemas.microsoft.com/office/drawing/2014/main" id="{605B8A76-9F09-B34E-A244-B8E5B1CF1615}"/>
              </a:ext>
            </a:extLst>
          </p:cNvPr>
          <p:cNvPicPr>
            <a:picLocks noChangeAspect="1"/>
          </p:cNvPicPr>
          <p:nvPr/>
        </p:nvPicPr>
        <p:blipFill>
          <a:blip r:embed="rId4"/>
          <a:stretch>
            <a:fillRect/>
          </a:stretch>
        </p:blipFill>
        <p:spPr>
          <a:xfrm>
            <a:off x="641292" y="3357510"/>
            <a:ext cx="855515" cy="703262"/>
          </a:xfrm>
          <a:prstGeom prst="rect">
            <a:avLst/>
          </a:prstGeom>
        </p:spPr>
      </p:pic>
    </p:spTree>
    <p:extLst>
      <p:ext uri="{BB962C8B-B14F-4D97-AF65-F5344CB8AC3E}">
        <p14:creationId xmlns:p14="http://schemas.microsoft.com/office/powerpoint/2010/main" val="3691060521"/>
      </p:ext>
    </p:extLst>
  </p:cSld>
  <p:clrMapOvr>
    <a:masterClrMapping/>
  </p:clrMapOvr>
</p:sld>
</file>

<file path=ppt/theme/theme1.xml><?xml version="1.0" encoding="utf-8"?>
<a:theme xmlns:a="http://schemas.openxmlformats.org/drawingml/2006/main" name="SketchyVTI">
  <a:themeElements>
    <a:clrScheme name="SUMH">
      <a:dk1>
        <a:srgbClr val="000000"/>
      </a:dk1>
      <a:lt1>
        <a:srgbClr val="FFFFFF"/>
      </a:lt1>
      <a:dk2>
        <a:srgbClr val="2C2B2A"/>
      </a:dk2>
      <a:lt2>
        <a:srgbClr val="D6D7D6"/>
      </a:lt2>
      <a:accent1>
        <a:srgbClr val="E4650E"/>
      </a:accent1>
      <a:accent2>
        <a:srgbClr val="2C2B2A"/>
      </a:accent2>
      <a:accent3>
        <a:srgbClr val="00B7AF"/>
      </a:accent3>
      <a:accent4>
        <a:srgbClr val="F9B2A3"/>
      </a:accent4>
      <a:accent5>
        <a:srgbClr val="CF4979"/>
      </a:accent5>
      <a:accent6>
        <a:srgbClr val="8A96CB"/>
      </a:accent6>
      <a:hlink>
        <a:srgbClr val="2998E3"/>
      </a:hlink>
      <a:folHlink>
        <a:srgbClr val="00B7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1288</TotalTime>
  <Words>298</Words>
  <Application>Microsoft Macintosh PowerPoint</Application>
  <PresentationFormat>Widescreen</PresentationFormat>
  <Paragraphs>13</Paragraphs>
  <Slides>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Times New Roman</vt:lpstr>
      <vt:lpstr>SketchyVTI</vt:lpstr>
      <vt:lpstr>Eksempler på samarbejde om frivillighedforløb, STU’er</vt:lpstr>
      <vt:lpstr>Eksempel 1: Et lille udvalg af foreninger </vt:lpstr>
      <vt:lpstr>Eksempel 2: Alle muligheder er åbne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Foreningslivet er drevet af frivillige</dc:title>
  <dc:creator>Katja Lund Knudsen</dc:creator>
  <cp:lastModifiedBy>kamilla bloch</cp:lastModifiedBy>
  <cp:revision>40</cp:revision>
  <dcterms:created xsi:type="dcterms:W3CDTF">2021-02-03T11:47:24Z</dcterms:created>
  <dcterms:modified xsi:type="dcterms:W3CDTF">2021-04-23T13:26:37Z</dcterms:modified>
</cp:coreProperties>
</file>