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
  </p:notesMasterIdLst>
  <p:sldIdLst>
    <p:sldId id="269" r:id="rId2"/>
    <p:sldId id="270" r:id="rId3"/>
    <p:sldId id="261" r:id="rId4"/>
    <p:sldId id="268" r:id="rId5"/>
    <p:sldId id="272" r:id="rId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F"/>
    <a:srgbClr val="00B7AF"/>
    <a:srgbClr val="2D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5470"/>
  </p:normalViewPr>
  <p:slideViewPr>
    <p:cSldViewPr snapToGrid="0">
      <p:cViewPr varScale="1">
        <p:scale>
          <a:sx n="89" d="100"/>
          <a:sy n="89" d="100"/>
        </p:scale>
        <p:origin x="147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E8E7-3E30-4624-9CCF-E5F0AD3133C9}" type="datetimeFigureOut">
              <a:rPr lang="da-DK" smtClean="0"/>
              <a:t>25/03/2021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43F4-D6A0-42EB-8DBE-C608F3363A94}" type="slidenum">
              <a:rPr lang="da-DK" smtClean="0"/>
              <a:t>‹#›</a:t>
            </a:fld>
            <a:endParaRPr lang="da-DK"/>
          </a:p>
        </p:txBody>
      </p:sp>
    </p:spTree>
    <p:extLst>
      <p:ext uri="{BB962C8B-B14F-4D97-AF65-F5344CB8AC3E}">
        <p14:creationId xmlns:p14="http://schemas.microsoft.com/office/powerpoint/2010/main" val="153725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afgørende for et godt samarbejde, at man forventningsafstemmer tidligt om værdien, indholdet og målet for samarbejdet, så alle trækker i samme retning. Det gælder både internt i foreningen og i samarbejdet med skolerne samt frivilligcentret.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Derfor er det vigtigt, at få alle involverede i en forening med ombord, når man går i gang med at arbejde målrettet med inklusion af unge med handicap - lige fra bestyrelsen til de frivillige ledere/trænere/koordinatorer og den brede frivilliggruppe, som de unge skal være frivillige sammen med.</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1</a:t>
            </a:fld>
            <a:endParaRPr lang="da-DK"/>
          </a:p>
        </p:txBody>
      </p:sp>
    </p:spTree>
    <p:extLst>
      <p:ext uri="{BB962C8B-B14F-4D97-AF65-F5344CB8AC3E}">
        <p14:creationId xmlns:p14="http://schemas.microsoft.com/office/powerpoint/2010/main" val="142408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2</a:t>
            </a:fld>
            <a:endParaRPr lang="da-DK"/>
          </a:p>
        </p:txBody>
      </p:sp>
    </p:spTree>
    <p:extLst>
      <p:ext uri="{BB962C8B-B14F-4D97-AF65-F5344CB8AC3E}">
        <p14:creationId xmlns:p14="http://schemas.microsoft.com/office/powerpoint/2010/main" val="17584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Man kan sammenligne arbejdet med forventningsafstemning med </a:t>
            </a:r>
            <a:r>
              <a:rPr lang="da-DK" dirty="0" err="1"/>
              <a:t>onboarding</a:t>
            </a:r>
            <a:r>
              <a:rPr lang="da-DK" dirty="0"/>
              <a:t>, som handler om, hvordan man klæder nye medarbejdere godt på til at begå sig i virksomheden for at sikre, at alle bakker op om og arbejder henimod den samme målsætning. Det handler med andre ord om fælles værdiskabelse.</a:t>
            </a:r>
          </a:p>
          <a:p>
            <a:r>
              <a:rPr lang="da-DK" dirty="0"/>
              <a:t>I den her sammenhæng handler det om, at man i foreningen bliver enige om:</a:t>
            </a:r>
          </a:p>
          <a:p>
            <a:r>
              <a:rPr lang="da-DK" dirty="0"/>
              <a:t>1. Hvordan samarbejdet skal se ud?</a:t>
            </a:r>
          </a:p>
          <a:p>
            <a:r>
              <a:rPr lang="da-DK" dirty="0"/>
              <a:t>2. Hvilke ressourcer og tid har vi til rådighed?</a:t>
            </a:r>
          </a:p>
          <a:p>
            <a:r>
              <a:rPr lang="da-DK" dirty="0"/>
              <a:t>3. Hvem skal inddrages i foreningen – hvordan sørger vi for få alle med?</a:t>
            </a:r>
          </a:p>
          <a:p>
            <a:r>
              <a:rPr lang="da-DK" dirty="0"/>
              <a:t>4. Hvordan organiserer vi arbejdet og de klæder de frivillige på?</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3</a:t>
            </a:fld>
            <a:endParaRPr lang="da-DK"/>
          </a:p>
        </p:txBody>
      </p:sp>
    </p:spTree>
    <p:extLst>
      <p:ext uri="{BB962C8B-B14F-4D97-AF65-F5344CB8AC3E}">
        <p14:creationId xmlns:p14="http://schemas.microsoft.com/office/powerpoint/2010/main" val="353108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Forventningsafstemning foregår primært i tre faser - og det hele starter hos foreningen selv! Inden man kan forventningsafstemme med andre, skal man blive bevidst om sig selv, og egne forventninger. </a:t>
            </a:r>
          </a:p>
          <a:p>
            <a:r>
              <a:rPr lang="da-DK" dirty="0"/>
              <a:t>Som forberedelse kan foreningen stille sig selv nogle grundlæggende spørgsmål. Skriv dem eventuelt ned og del dem med alle i foreningen lige fra bestyrelsen, til frivillige trænere/koordinatorer og de andre frivillige, som de unge skal samarbejde med.</a:t>
            </a:r>
          </a:p>
          <a:p>
            <a:pPr marL="228600" indent="-228600">
              <a:buAutoNum type="arabicPeriod"/>
            </a:pPr>
            <a:r>
              <a:rPr lang="da-DK" dirty="0"/>
              <a:t>Det kan være noget med at få hjælp til at løse nogle opgaver, som vi ellers ikke ville få løst, at foreningen får løst nogle opgaver, som vi ikke tidligere har haft øje for var vigtige for foreningen, får tilført nye ressourcer, skabe synlighed om mulighederne i foreningslivet, som et sted hvor vi kan mødes på tværs af alder, køn, social baggrund, indkomst osv.</a:t>
            </a:r>
          </a:p>
          <a:p>
            <a:pPr marL="228600" indent="-228600">
              <a:buAutoNum type="arabicPeriod"/>
            </a:pPr>
            <a:r>
              <a:rPr lang="da-DK" dirty="0"/>
              <a:t>Det kan være noget med, at foreningen gerne vil være med til at tænke ud af boksen for at finde opgaver til de unge, som giver mening både for den unge og foreningen, at foreningen gerne vil komme ud på skolerne og fortælle de unge om foreningens arbejde, at foreningen gerne vil invitere de unge på foreningsbesøg, at foreningen er åben for finde løsninger på tilgængelighedsproblematikker </a:t>
            </a:r>
          </a:p>
          <a:p>
            <a:pPr marL="228600" indent="-228600">
              <a:buAutoNum type="arabicPeriod"/>
            </a:pPr>
            <a:r>
              <a:rPr lang="da-DK" dirty="0"/>
              <a:t>Det kan være noget med hjælp og støtte til at få den unge i gang, adgang til sparring for at finde løsninger på tilgængelighedsproblematikker, mulighed for at få økonomisk støtte til arbejdet. Kontakt kultur- og fritidsforvaltningen i din kommune for at høre mere om mulighederne.</a:t>
            </a:r>
          </a:p>
          <a:p>
            <a:endParaRPr lang="da-DK" dirty="0"/>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4</a:t>
            </a:fld>
            <a:endParaRPr lang="da-DK"/>
          </a:p>
        </p:txBody>
      </p:sp>
    </p:spTree>
    <p:extLst>
      <p:ext uri="{BB962C8B-B14F-4D97-AF65-F5344CB8AC3E}">
        <p14:creationId xmlns:p14="http://schemas.microsoft.com/office/powerpoint/2010/main" val="381361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a-DK" dirty="0"/>
              <a:t>Det kan være noget med, hvordan vi vil tage i mod de unge i foreningen, hvilke opgaver vi kan tænke i, hvordan kan vi få de frivillige til at tage godt i mod de unge, hvordan klæder vi de ansvarlige frivillige for en aktivitet på til at tage godt i mod de unge og få dem til at føle sig som en del af fællesskabet.</a:t>
            </a:r>
          </a:p>
          <a:p>
            <a:pPr marL="228600" indent="-228600">
              <a:buAutoNum type="arabicPeriod"/>
            </a:pPr>
            <a:r>
              <a:rPr lang="da-DK" dirty="0"/>
              <a:t>Det kan være noget med, hvordan vi kommunikerer og arbejder med inklusion ved at tage et fælles ansvar i hele foreningen fx hvordan skaber vi synlighed omkring værdier og indsatser i forhold til at inkludere unge med handicap som frivillige, hvordan vil vi klæde de ansvarlige og andre personer, der er i berøring med de unge på, så de er klar på opgaven? Måske vil nogle af dem gerne på et kursus, mens andre har det fint med en kort introduktion fx i samarbejde med skolen og frivilligcentret eller at prøve sig frem. Det kan også være at udnævne en eller flere i foreningen som trivselsambassadør, der har særlig ansvar for inklusion, trivsel og fastholdelse, som kommer alle frivillige til gode. Endelig kan foreningen overveje at udarbejde en handicappolitik, der beskriver foreningens værdier på området.</a:t>
            </a:r>
          </a:p>
          <a:p>
            <a:r>
              <a:rPr lang="da-DK" dirty="0"/>
              <a:t>3. Det kan være noget med at finde en passende form/ramme, hvor man på den ene side kommunikerer ud til alle frivillige om formålet og værdien af samarbejdet med en STU og de unge, og på den anden side giver rum til de frivilliges bekymringer og idéer til løsninger. Det er alfa omega for en gensidig succesoplevelse, at alle, også de eksisterende frivillige, føler sig set og hørt, inden samarbejdet sættes i gang.  </a:t>
            </a:r>
          </a:p>
          <a:p>
            <a:endParaRPr lang="da-DK" dirty="0"/>
          </a:p>
        </p:txBody>
      </p:sp>
      <p:sp>
        <p:nvSpPr>
          <p:cNvPr id="4" name="Slide Number Placeholder 3"/>
          <p:cNvSpPr>
            <a:spLocks noGrp="1"/>
          </p:cNvSpPr>
          <p:nvPr>
            <p:ph type="sldNum" sz="quarter" idx="5"/>
          </p:nvPr>
        </p:nvSpPr>
        <p:spPr/>
        <p:txBody>
          <a:bodyPr/>
          <a:lstStyle/>
          <a:p>
            <a:fld id="{943543F4-D6A0-42EB-8DBE-C608F3363A94}" type="slidenum">
              <a:rPr lang="da-DK" smtClean="0"/>
              <a:t>5</a:t>
            </a:fld>
            <a:endParaRPr lang="da-DK"/>
          </a:p>
        </p:txBody>
      </p:sp>
    </p:spTree>
    <p:extLst>
      <p:ext uri="{BB962C8B-B14F-4D97-AF65-F5344CB8AC3E}">
        <p14:creationId xmlns:p14="http://schemas.microsoft.com/office/powerpoint/2010/main" val="36135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A30118D9-1D9E-0949-977A-27CDD8E8F335}" type="datetime1">
              <a:rPr lang="da-DK" smtClean="0"/>
              <a:t>25/03/2021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0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6C0D9265-1648-E543-92CF-73991131BDC6}" type="datetime1">
              <a:rPr lang="da-DK" smtClean="0"/>
              <a:t>25/03/2021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66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FD41013B-6BEC-CD4F-A5CE-A143E6023C8C}" type="datetime1">
              <a:rPr lang="da-DK" smtClean="0"/>
              <a:t>25/03/2021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916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480852" y="323086"/>
            <a:ext cx="10515600" cy="706930"/>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80852" y="1524856"/>
            <a:ext cx="10515600" cy="4251960"/>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5357648" y="6188190"/>
            <a:ext cx="1153510" cy="365125"/>
          </a:xfrm>
        </p:spPr>
        <p:txBody>
          <a:bodyPr/>
          <a:lstStyle>
            <a:lvl1pPr>
              <a:defRPr sz="1200">
                <a:solidFill>
                  <a:schemeClr val="tx1"/>
                </a:solidFill>
              </a:defRPr>
            </a:lvl1pPr>
          </a:lstStyle>
          <a:p>
            <a:fld id="{D6C9CFB8-815B-AC46-82C2-A8433706F0EE}" type="datetime1">
              <a:rPr lang="da-DK" smtClean="0"/>
              <a:t>25/03/2021</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511158" y="6188190"/>
            <a:ext cx="4114800" cy="365125"/>
          </a:xfrm>
        </p:spPr>
        <p:txBody>
          <a:bodyPr/>
          <a:lstStyle>
            <a:lvl1pP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625958" y="6188190"/>
            <a:ext cx="727841" cy="365125"/>
          </a:xfrm>
        </p:spPr>
        <p:txBody>
          <a:bodyPr/>
          <a:lstStyle>
            <a:lvl1pPr>
              <a:defRPr>
                <a:solidFill>
                  <a:schemeClr val="tx1"/>
                </a:solidFill>
              </a:defRPr>
            </a:lvl1pPr>
          </a:lstStyle>
          <a:p>
            <a:fld id="{A7CD31F4-64FA-4BA0-9498-67783267A8C8}" type="slidenum">
              <a:rPr lang="en-US" smtClean="0"/>
              <a:pPr/>
              <a:t>‹#›</a:t>
            </a:fld>
            <a:endParaRPr lang="en-US" dirty="0"/>
          </a:p>
        </p:txBody>
      </p:sp>
      <p:pic>
        <p:nvPicPr>
          <p:cNvPr id="7" name="Picture 6">
            <a:extLst>
              <a:ext uri="{FF2B5EF4-FFF2-40B4-BE49-F238E27FC236}">
                <a16:creationId xmlns:a16="http://schemas.microsoft.com/office/drawing/2014/main" id="{9438E016-EB80-074C-A468-92003625D003}"/>
              </a:ext>
            </a:extLst>
          </p:cNvPr>
          <p:cNvPicPr>
            <a:picLocks noChangeAspect="1"/>
          </p:cNvPicPr>
          <p:nvPr userDrawn="1"/>
        </p:nvPicPr>
        <p:blipFill>
          <a:blip r:embed="rId2"/>
          <a:stretch>
            <a:fillRect/>
          </a:stretch>
        </p:blipFill>
        <p:spPr>
          <a:xfrm>
            <a:off x="543915" y="6102350"/>
            <a:ext cx="457200" cy="508000"/>
          </a:xfrm>
          <a:prstGeom prst="rect">
            <a:avLst/>
          </a:prstGeom>
        </p:spPr>
      </p:pic>
      <p:sp>
        <p:nvSpPr>
          <p:cNvPr id="9" name="TextBox 8">
            <a:extLst>
              <a:ext uri="{FF2B5EF4-FFF2-40B4-BE49-F238E27FC236}">
                <a16:creationId xmlns:a16="http://schemas.microsoft.com/office/drawing/2014/main" id="{3C778D8C-C102-DF47-8C2C-BDBDA0A90C8B}"/>
              </a:ext>
            </a:extLst>
          </p:cNvPr>
          <p:cNvSpPr txBox="1"/>
          <p:nvPr userDrawn="1"/>
        </p:nvSpPr>
        <p:spPr>
          <a:xfrm>
            <a:off x="1132785" y="6271656"/>
            <a:ext cx="3273777" cy="215444"/>
          </a:xfrm>
          <a:prstGeom prst="rect">
            <a:avLst/>
          </a:prstGeom>
          <a:noFill/>
        </p:spPr>
        <p:txBody>
          <a:bodyPr wrap="square" rtlCol="0">
            <a:spAutoFit/>
          </a:bodyPr>
          <a:lstStyle/>
          <a:p>
            <a:r>
              <a:rPr lang="da-DK" sz="800" dirty="0"/>
              <a:t>2021 by SUMH og Frivilligcenter Vesterbro/</a:t>
            </a:r>
            <a:r>
              <a:rPr lang="da-DK" sz="800" dirty="0" err="1"/>
              <a:t>Kgs</a:t>
            </a:r>
            <a:r>
              <a:rPr lang="da-DK" sz="800" dirty="0"/>
              <a:t>. Enghave/Valby</a:t>
            </a:r>
          </a:p>
        </p:txBody>
      </p:sp>
      <p:sp>
        <p:nvSpPr>
          <p:cNvPr id="10" name="Rectangle 9">
            <a:extLst>
              <a:ext uri="{FF2B5EF4-FFF2-40B4-BE49-F238E27FC236}">
                <a16:creationId xmlns:a16="http://schemas.microsoft.com/office/drawing/2014/main" id="{598CB134-2CD8-D345-B602-4DFFEF923229}"/>
              </a:ext>
            </a:extLst>
          </p:cNvPr>
          <p:cNvSpPr/>
          <p:nvPr userDrawn="1"/>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31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9DD46F8-24DD-8D49-B8AC-6B72361A3C31}" type="datetime1">
              <a:rPr lang="da-DK" smtClean="0"/>
              <a:t>25/03/2021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141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3B751B21-A1E2-144A-A7C3-0C2F1F5F022A}" type="datetime1">
              <a:rPr lang="da-DK" smtClean="0"/>
              <a:t>25/03/2021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01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B344C864-6152-0043-BB70-1499A4CA4BA3}" type="datetime1">
              <a:rPr lang="da-DK" smtClean="0"/>
              <a:t>25/03/2021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1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4000"/>
            </a:lvl1pPr>
          </a:lstStyle>
          <a:p>
            <a:r>
              <a:rPr lang="en-US" dirty="0"/>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A528A9F-EFC4-124C-8561-892C8532CDD4}" type="datetime1">
              <a:rPr lang="da-DK" smtClean="0"/>
              <a:t>25/03/2021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91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41A7F68-2373-4B4B-9225-1CEFA874EEA0}" type="datetime1">
              <a:rPr lang="da-DK" smtClean="0"/>
              <a:t>25/03/2021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18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527EC7DA-504A-ED42-8546-5198B2A82B97}" type="datetime1">
              <a:rPr lang="da-DK" smtClean="0"/>
              <a:t>25/03/2021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8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2444057E-6D4F-9A4D-8EEE-FE33E0274DEF}" type="datetime1">
              <a:rPr lang="da-DK" smtClean="0"/>
              <a:t>25/03/2021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4835775-F85F-DF4F-8FB7-28B036E40F78}" type="datetime1">
              <a:rPr lang="da-DK" smtClean="0"/>
              <a:t>25/03/2021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52848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hdr="0" ftr="0" dt="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181067-234C-554E-8014-DA4B16BF57D1}"/>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Oval 3">
            <a:extLst>
              <a:ext uri="{FF2B5EF4-FFF2-40B4-BE49-F238E27FC236}">
                <a16:creationId xmlns:a16="http://schemas.microsoft.com/office/drawing/2014/main" id="{01999169-FA01-7948-B356-A4E4078F17C1}"/>
              </a:ext>
            </a:extLst>
          </p:cNvPr>
          <p:cNvSpPr/>
          <p:nvPr/>
        </p:nvSpPr>
        <p:spPr>
          <a:xfrm>
            <a:off x="8229600" y="768926"/>
            <a:ext cx="3137837" cy="31378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684F72-453D-114D-9757-0E20DBE639C7}"/>
              </a:ext>
            </a:extLst>
          </p:cNvPr>
          <p:cNvSpPr>
            <a:spLocks noGrp="1"/>
          </p:cNvSpPr>
          <p:nvPr>
            <p:ph type="ctrTitle"/>
          </p:nvPr>
        </p:nvSpPr>
        <p:spPr/>
        <p:txBody>
          <a:bodyPr/>
          <a:lstStyle/>
          <a:p>
            <a:r>
              <a:rPr lang="da-DK" dirty="0">
                <a:solidFill>
                  <a:schemeClr val="bg1"/>
                </a:solidFill>
              </a:rPr>
              <a:t>Skab en god start med forventningsafstemning</a:t>
            </a:r>
          </a:p>
        </p:txBody>
      </p:sp>
      <p:sp>
        <p:nvSpPr>
          <p:cNvPr id="3" name="Subtitle 2">
            <a:extLst>
              <a:ext uri="{FF2B5EF4-FFF2-40B4-BE49-F238E27FC236}">
                <a16:creationId xmlns:a16="http://schemas.microsoft.com/office/drawing/2014/main" id="{A8F12D08-9C05-9F47-805C-1109D20B0653}"/>
              </a:ext>
            </a:extLst>
          </p:cNvPr>
          <p:cNvSpPr>
            <a:spLocks noGrp="1"/>
          </p:cNvSpPr>
          <p:nvPr>
            <p:ph type="subTitle" idx="1"/>
          </p:nvPr>
        </p:nvSpPr>
        <p:spPr>
          <a:xfrm>
            <a:off x="841248" y="4983480"/>
            <a:ext cx="7567966" cy="1124712"/>
          </a:xfrm>
        </p:spPr>
        <p:txBody>
          <a:bodyPr/>
          <a:lstStyle/>
          <a:p>
            <a:endParaRPr lang="da-DK" dirty="0"/>
          </a:p>
        </p:txBody>
      </p:sp>
      <p:pic>
        <p:nvPicPr>
          <p:cNvPr id="10" name="Picture 9">
            <a:extLst>
              <a:ext uri="{FF2B5EF4-FFF2-40B4-BE49-F238E27FC236}">
                <a16:creationId xmlns:a16="http://schemas.microsoft.com/office/drawing/2014/main" id="{A1D43AC2-6727-9D42-99E1-08FBA98DA0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60533" y="1392178"/>
            <a:ext cx="2061675" cy="1877153"/>
          </a:xfrm>
          <a:prstGeom prst="rect">
            <a:avLst/>
          </a:prstGeom>
        </p:spPr>
      </p:pic>
      <p:pic>
        <p:nvPicPr>
          <p:cNvPr id="12" name="Picture 11">
            <a:extLst>
              <a:ext uri="{FF2B5EF4-FFF2-40B4-BE49-F238E27FC236}">
                <a16:creationId xmlns:a16="http://schemas.microsoft.com/office/drawing/2014/main" id="{E9802155-C7E6-CB40-B6FD-920576B81B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28448" y="1393046"/>
            <a:ext cx="2063681" cy="1878980"/>
          </a:xfrm>
          <a:prstGeom prst="rect">
            <a:avLst/>
          </a:prstGeom>
        </p:spPr>
      </p:pic>
      <p:sp>
        <p:nvSpPr>
          <p:cNvPr id="5" name="Slide Number Placeholder 4">
            <a:extLst>
              <a:ext uri="{FF2B5EF4-FFF2-40B4-BE49-F238E27FC236}">
                <a16:creationId xmlns:a16="http://schemas.microsoft.com/office/drawing/2014/main" id="{7F839D6D-0AEF-9B46-A37A-D9C96361F3AA}"/>
              </a:ext>
            </a:extLst>
          </p:cNvPr>
          <p:cNvSpPr>
            <a:spLocks noGrp="1"/>
          </p:cNvSpPr>
          <p:nvPr>
            <p:ph type="sldNum" sz="quarter" idx="12"/>
          </p:nvPr>
        </p:nvSpPr>
        <p:spPr/>
        <p:txBody>
          <a:bodyPr/>
          <a:lstStyle/>
          <a:p>
            <a:fld id="{A7CD31F4-64FA-4BA0-9498-67783267A8C8}" type="slidenum">
              <a:rPr lang="en-US" smtClean="0"/>
              <a:t>1</a:t>
            </a:fld>
            <a:endParaRPr lang="en-US"/>
          </a:p>
        </p:txBody>
      </p:sp>
    </p:spTree>
    <p:extLst>
      <p:ext uri="{BB962C8B-B14F-4D97-AF65-F5344CB8AC3E}">
        <p14:creationId xmlns:p14="http://schemas.microsoft.com/office/powerpoint/2010/main" val="369964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12C0A3-8B54-7948-88F9-1AC0F061BD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640" r="17640"/>
          <a:stretch/>
        </p:blipFill>
        <p:spPr>
          <a:xfrm>
            <a:off x="-1" y="0"/>
            <a:ext cx="12192001" cy="5870222"/>
          </a:xfrm>
          <a:prstGeom prst="rect">
            <a:avLst/>
          </a:prstGeom>
        </p:spPr>
      </p:pic>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589095" y="281458"/>
            <a:ext cx="4855203" cy="1201770"/>
          </a:xfrm>
        </p:spPr>
        <p:txBody>
          <a:bodyPr>
            <a:normAutofit fontScale="90000"/>
          </a:bodyPr>
          <a:lstStyle/>
          <a:p>
            <a:r>
              <a:rPr lang="da-DK" dirty="0">
                <a:solidFill>
                  <a:schemeClr val="bg1"/>
                </a:solidFill>
              </a:rPr>
              <a:t>Når forventningsafstemningen ikke er på plads</a:t>
            </a: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589094" y="1426077"/>
            <a:ext cx="5924247" cy="3988884"/>
          </a:xfrm>
        </p:spPr>
        <p:txBody>
          <a:bodyPr>
            <a:normAutofit fontScale="92500" lnSpcReduction="10000"/>
          </a:bodyPr>
          <a:lstStyle/>
          <a:p>
            <a:pPr marL="0" indent="0">
              <a:buNone/>
            </a:pPr>
            <a:r>
              <a:rPr lang="da-DK" dirty="0">
                <a:solidFill>
                  <a:schemeClr val="bg1"/>
                </a:solidFill>
                <a:latin typeface="+mj-lt"/>
                <a:ea typeface="Calibri" panose="020F0502020204030204" pitchFamily="34" charset="0"/>
                <a:cs typeface="Times New Roman" panose="02020603050405020304" pitchFamily="18" charset="0"/>
              </a:rPr>
              <a:t>En gruppe unge er i frivilligpraktik i en forening, som driver en butik. For at de unge kan lykkes med at være frivillig, er der en underviser med ude butikken for at støtte de unge i at løse opgaverne. Underviserne oplever, at det går rigtig godt, og at de unge udvikler sig og får succesoplever ved at være frivillige. Inden opstart af nyt forløb modtaget underviserne en evaluering fra de eksisterende frivillige i butikken. Det viser sig, at de har en helt anden oplevelse. De forstår grundlæggende ikke, hvilken rolle underviserne har. De oplever, at underviserne står og ser ud som om, de ikke rigtig laver noget. </a:t>
            </a:r>
          </a:p>
          <a:p>
            <a:endParaRPr lang="da-DK" dirty="0">
              <a:solidFill>
                <a:schemeClr val="bg1"/>
              </a:solidFill>
              <a:latin typeface="+mj-lt"/>
            </a:endParaRP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2</a:t>
            </a:fld>
            <a:endParaRPr lang="en-US" dirty="0"/>
          </a:p>
        </p:txBody>
      </p:sp>
      <p:pic>
        <p:nvPicPr>
          <p:cNvPr id="14" name="Picture 13">
            <a:extLst>
              <a:ext uri="{FF2B5EF4-FFF2-40B4-BE49-F238E27FC236}">
                <a16:creationId xmlns:a16="http://schemas.microsoft.com/office/drawing/2014/main" id="{888A1A78-17D2-7D4D-8E77-B258F9B22D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13342" y="2876312"/>
            <a:ext cx="3321208" cy="2993909"/>
          </a:xfrm>
          <a:prstGeom prst="rect">
            <a:avLst/>
          </a:prstGeom>
        </p:spPr>
      </p:pic>
      <p:sp>
        <p:nvSpPr>
          <p:cNvPr id="12" name="Oval 11">
            <a:extLst>
              <a:ext uri="{FF2B5EF4-FFF2-40B4-BE49-F238E27FC236}">
                <a16:creationId xmlns:a16="http://schemas.microsoft.com/office/drawing/2014/main" id="{7CD4DC25-B8C7-D145-A0F0-ACC490D1593E}"/>
              </a:ext>
            </a:extLst>
          </p:cNvPr>
          <p:cNvSpPr/>
          <p:nvPr/>
        </p:nvSpPr>
        <p:spPr>
          <a:xfrm>
            <a:off x="8693810" y="1568956"/>
            <a:ext cx="2063634" cy="20636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a:extLst>
              <a:ext uri="{FF2B5EF4-FFF2-40B4-BE49-F238E27FC236}">
                <a16:creationId xmlns:a16="http://schemas.microsoft.com/office/drawing/2014/main" id="{0320721C-CDF1-E140-B328-2BCA8381CB3C}"/>
              </a:ext>
            </a:extLst>
          </p:cNvPr>
          <p:cNvPicPr>
            <a:picLocks noChangeAspect="1"/>
          </p:cNvPicPr>
          <p:nvPr/>
        </p:nvPicPr>
        <p:blipFill>
          <a:blip r:embed="rId5"/>
          <a:stretch>
            <a:fillRect/>
          </a:stretch>
        </p:blipFill>
        <p:spPr>
          <a:xfrm>
            <a:off x="9084961" y="1921545"/>
            <a:ext cx="1193213" cy="1263403"/>
          </a:xfrm>
          <a:prstGeom prst="rect">
            <a:avLst/>
          </a:prstGeom>
        </p:spPr>
      </p:pic>
    </p:spTree>
    <p:extLst>
      <p:ext uri="{BB962C8B-B14F-4D97-AF65-F5344CB8AC3E}">
        <p14:creationId xmlns:p14="http://schemas.microsoft.com/office/powerpoint/2010/main" val="287484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F99E1EB-3787-7041-B4EF-9AB3F71BCF1A}"/>
              </a:ext>
            </a:extLst>
          </p:cNvPr>
          <p:cNvSpPr/>
          <p:nvPr/>
        </p:nvSpPr>
        <p:spPr>
          <a:xfrm>
            <a:off x="0" y="0"/>
            <a:ext cx="12192000" cy="5870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4130142" y="3813536"/>
            <a:ext cx="3957066" cy="924576"/>
          </a:xfrm>
        </p:spPr>
        <p:txBody>
          <a:bodyPr>
            <a:normAutofit/>
          </a:bodyPr>
          <a:lstStyle/>
          <a:p>
            <a:pPr marL="0" indent="0">
              <a:buNone/>
            </a:pPr>
            <a:r>
              <a:rPr lang="da-DK" sz="4000" b="1" dirty="0"/>
              <a:t>ONBOARDING</a:t>
            </a: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3</a:t>
            </a:fld>
            <a:endParaRPr lang="en-US" dirty="0"/>
          </a:p>
        </p:txBody>
      </p:sp>
      <p:sp>
        <p:nvSpPr>
          <p:cNvPr id="11" name="Oval 10">
            <a:extLst>
              <a:ext uri="{FF2B5EF4-FFF2-40B4-BE49-F238E27FC236}">
                <a16:creationId xmlns:a16="http://schemas.microsoft.com/office/drawing/2014/main" id="{2636A461-0FBF-BF4B-94C1-7F2E16D5AF8C}"/>
              </a:ext>
            </a:extLst>
          </p:cNvPr>
          <p:cNvSpPr/>
          <p:nvPr/>
        </p:nvSpPr>
        <p:spPr>
          <a:xfrm>
            <a:off x="481703" y="3187734"/>
            <a:ext cx="1653170" cy="1653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Oval 13">
            <a:extLst>
              <a:ext uri="{FF2B5EF4-FFF2-40B4-BE49-F238E27FC236}">
                <a16:creationId xmlns:a16="http://schemas.microsoft.com/office/drawing/2014/main" id="{8A30AEF5-B4C6-1A42-8BF1-677EEA50C2F0}"/>
              </a:ext>
            </a:extLst>
          </p:cNvPr>
          <p:cNvSpPr/>
          <p:nvPr/>
        </p:nvSpPr>
        <p:spPr>
          <a:xfrm>
            <a:off x="9935193" y="3187734"/>
            <a:ext cx="1653170" cy="16531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60BF3419-D117-584B-81B9-F72F4F6C956C}"/>
              </a:ext>
            </a:extLst>
          </p:cNvPr>
          <p:cNvPicPr>
            <a:picLocks noChangeAspect="1"/>
          </p:cNvPicPr>
          <p:nvPr/>
        </p:nvPicPr>
        <p:blipFill>
          <a:blip r:embed="rId3"/>
          <a:stretch>
            <a:fillRect/>
          </a:stretch>
        </p:blipFill>
        <p:spPr>
          <a:xfrm>
            <a:off x="1069722" y="3552031"/>
            <a:ext cx="463655" cy="794837"/>
          </a:xfrm>
          <a:prstGeom prst="rect">
            <a:avLst/>
          </a:prstGeom>
        </p:spPr>
      </p:pic>
      <p:pic>
        <p:nvPicPr>
          <p:cNvPr id="15" name="Picture 14">
            <a:extLst>
              <a:ext uri="{FF2B5EF4-FFF2-40B4-BE49-F238E27FC236}">
                <a16:creationId xmlns:a16="http://schemas.microsoft.com/office/drawing/2014/main" id="{5B1A2551-52DC-1E4D-8D34-2D0E96AC0D30}"/>
              </a:ext>
            </a:extLst>
          </p:cNvPr>
          <p:cNvPicPr>
            <a:picLocks noChangeAspect="1"/>
          </p:cNvPicPr>
          <p:nvPr/>
        </p:nvPicPr>
        <p:blipFill>
          <a:blip r:embed="rId3"/>
          <a:stretch>
            <a:fillRect/>
          </a:stretch>
        </p:blipFill>
        <p:spPr>
          <a:xfrm>
            <a:off x="10523211" y="3552031"/>
            <a:ext cx="463655" cy="794837"/>
          </a:xfrm>
          <a:prstGeom prst="rect">
            <a:avLst/>
          </a:prstGeom>
        </p:spPr>
      </p:pic>
      <p:sp>
        <p:nvSpPr>
          <p:cNvPr id="16" name="Oval 15">
            <a:extLst>
              <a:ext uri="{FF2B5EF4-FFF2-40B4-BE49-F238E27FC236}">
                <a16:creationId xmlns:a16="http://schemas.microsoft.com/office/drawing/2014/main" id="{F44D9055-54E2-CB47-B3E5-4EA83B9CD626}"/>
              </a:ext>
            </a:extLst>
          </p:cNvPr>
          <p:cNvSpPr/>
          <p:nvPr/>
        </p:nvSpPr>
        <p:spPr>
          <a:xfrm>
            <a:off x="2064533" y="1694214"/>
            <a:ext cx="1653170" cy="16531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Oval 16">
            <a:extLst>
              <a:ext uri="{FF2B5EF4-FFF2-40B4-BE49-F238E27FC236}">
                <a16:creationId xmlns:a16="http://schemas.microsoft.com/office/drawing/2014/main" id="{61707339-A571-5340-A5CA-D64C856C2415}"/>
              </a:ext>
            </a:extLst>
          </p:cNvPr>
          <p:cNvSpPr/>
          <p:nvPr/>
        </p:nvSpPr>
        <p:spPr>
          <a:xfrm>
            <a:off x="4130142" y="1038203"/>
            <a:ext cx="1653170" cy="16531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Oval 17">
            <a:extLst>
              <a:ext uri="{FF2B5EF4-FFF2-40B4-BE49-F238E27FC236}">
                <a16:creationId xmlns:a16="http://schemas.microsoft.com/office/drawing/2014/main" id="{CB7FA672-CB55-2C4D-A2A2-9C7B8DBE04E2}"/>
              </a:ext>
            </a:extLst>
          </p:cNvPr>
          <p:cNvSpPr/>
          <p:nvPr/>
        </p:nvSpPr>
        <p:spPr>
          <a:xfrm>
            <a:off x="6350494" y="1038203"/>
            <a:ext cx="1653170" cy="16531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Oval 18">
            <a:extLst>
              <a:ext uri="{FF2B5EF4-FFF2-40B4-BE49-F238E27FC236}">
                <a16:creationId xmlns:a16="http://schemas.microsoft.com/office/drawing/2014/main" id="{58EA0D5B-8ADF-A640-BD30-BBEB43DE9B49}"/>
              </a:ext>
            </a:extLst>
          </p:cNvPr>
          <p:cNvSpPr/>
          <p:nvPr/>
        </p:nvSpPr>
        <p:spPr>
          <a:xfrm>
            <a:off x="8405655" y="1694214"/>
            <a:ext cx="1653170" cy="1653170"/>
          </a:xfrm>
          <a:prstGeom prst="ellipse">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Picture 20">
            <a:extLst>
              <a:ext uri="{FF2B5EF4-FFF2-40B4-BE49-F238E27FC236}">
                <a16:creationId xmlns:a16="http://schemas.microsoft.com/office/drawing/2014/main" id="{4442A9B9-6F9E-1F44-A62D-A3AB48CB53C7}"/>
              </a:ext>
            </a:extLst>
          </p:cNvPr>
          <p:cNvPicPr>
            <a:picLocks noChangeAspect="1"/>
          </p:cNvPicPr>
          <p:nvPr/>
        </p:nvPicPr>
        <p:blipFill>
          <a:blip r:embed="rId4"/>
          <a:stretch>
            <a:fillRect/>
          </a:stretch>
        </p:blipFill>
        <p:spPr>
          <a:xfrm rot="18972111">
            <a:off x="1861341" y="3013389"/>
            <a:ext cx="293838" cy="320551"/>
          </a:xfrm>
          <a:prstGeom prst="rect">
            <a:avLst/>
          </a:prstGeom>
        </p:spPr>
      </p:pic>
      <p:pic>
        <p:nvPicPr>
          <p:cNvPr id="22" name="Picture 21">
            <a:extLst>
              <a:ext uri="{FF2B5EF4-FFF2-40B4-BE49-F238E27FC236}">
                <a16:creationId xmlns:a16="http://schemas.microsoft.com/office/drawing/2014/main" id="{1F9A717A-E9B3-FE4E-9B71-D3C8119EFED4}"/>
              </a:ext>
            </a:extLst>
          </p:cNvPr>
          <p:cNvPicPr>
            <a:picLocks noChangeAspect="1"/>
          </p:cNvPicPr>
          <p:nvPr/>
        </p:nvPicPr>
        <p:blipFill>
          <a:blip r:embed="rId4"/>
          <a:stretch>
            <a:fillRect/>
          </a:stretch>
        </p:blipFill>
        <p:spPr>
          <a:xfrm rot="20586382">
            <a:off x="3743047" y="1907313"/>
            <a:ext cx="293838" cy="320551"/>
          </a:xfrm>
          <a:prstGeom prst="rect">
            <a:avLst/>
          </a:prstGeom>
        </p:spPr>
      </p:pic>
      <p:pic>
        <p:nvPicPr>
          <p:cNvPr id="23" name="Picture 22">
            <a:extLst>
              <a:ext uri="{FF2B5EF4-FFF2-40B4-BE49-F238E27FC236}">
                <a16:creationId xmlns:a16="http://schemas.microsoft.com/office/drawing/2014/main" id="{7C280035-5D99-7F45-859C-9D271B8BAC66}"/>
              </a:ext>
            </a:extLst>
          </p:cNvPr>
          <p:cNvPicPr>
            <a:picLocks noChangeAspect="1"/>
          </p:cNvPicPr>
          <p:nvPr/>
        </p:nvPicPr>
        <p:blipFill>
          <a:blip r:embed="rId4"/>
          <a:stretch>
            <a:fillRect/>
          </a:stretch>
        </p:blipFill>
        <p:spPr>
          <a:xfrm>
            <a:off x="5907300" y="1587664"/>
            <a:ext cx="293838" cy="320551"/>
          </a:xfrm>
          <a:prstGeom prst="rect">
            <a:avLst/>
          </a:prstGeom>
        </p:spPr>
      </p:pic>
      <p:pic>
        <p:nvPicPr>
          <p:cNvPr id="24" name="Picture 23">
            <a:extLst>
              <a:ext uri="{FF2B5EF4-FFF2-40B4-BE49-F238E27FC236}">
                <a16:creationId xmlns:a16="http://schemas.microsoft.com/office/drawing/2014/main" id="{4364B75A-1D74-F041-990A-0E978A920CA4}"/>
              </a:ext>
            </a:extLst>
          </p:cNvPr>
          <p:cNvPicPr>
            <a:picLocks noChangeAspect="1"/>
          </p:cNvPicPr>
          <p:nvPr/>
        </p:nvPicPr>
        <p:blipFill>
          <a:blip r:embed="rId4"/>
          <a:stretch>
            <a:fillRect/>
          </a:stretch>
        </p:blipFill>
        <p:spPr>
          <a:xfrm rot="1060375">
            <a:off x="8097749" y="1909684"/>
            <a:ext cx="293838" cy="320551"/>
          </a:xfrm>
          <a:prstGeom prst="rect">
            <a:avLst/>
          </a:prstGeom>
        </p:spPr>
      </p:pic>
      <p:pic>
        <p:nvPicPr>
          <p:cNvPr id="25" name="Picture 24">
            <a:extLst>
              <a:ext uri="{FF2B5EF4-FFF2-40B4-BE49-F238E27FC236}">
                <a16:creationId xmlns:a16="http://schemas.microsoft.com/office/drawing/2014/main" id="{F4784211-60D9-D745-AE44-ED350A58DA5E}"/>
              </a:ext>
            </a:extLst>
          </p:cNvPr>
          <p:cNvPicPr>
            <a:picLocks noChangeAspect="1"/>
          </p:cNvPicPr>
          <p:nvPr/>
        </p:nvPicPr>
        <p:blipFill>
          <a:blip r:embed="rId4"/>
          <a:stretch>
            <a:fillRect/>
          </a:stretch>
        </p:blipFill>
        <p:spPr>
          <a:xfrm rot="2591640">
            <a:off x="9878635" y="3130651"/>
            <a:ext cx="293838" cy="320551"/>
          </a:xfrm>
          <a:prstGeom prst="rect">
            <a:avLst/>
          </a:prstGeom>
        </p:spPr>
      </p:pic>
      <p:pic>
        <p:nvPicPr>
          <p:cNvPr id="26" name="Picture 25">
            <a:extLst>
              <a:ext uri="{FF2B5EF4-FFF2-40B4-BE49-F238E27FC236}">
                <a16:creationId xmlns:a16="http://schemas.microsoft.com/office/drawing/2014/main" id="{99EDF75E-E3CE-B349-A844-067425C61967}"/>
              </a:ext>
            </a:extLst>
          </p:cNvPr>
          <p:cNvPicPr>
            <a:picLocks noChangeAspect="1"/>
          </p:cNvPicPr>
          <p:nvPr/>
        </p:nvPicPr>
        <p:blipFill>
          <a:blip r:embed="rId5"/>
          <a:stretch>
            <a:fillRect/>
          </a:stretch>
        </p:blipFill>
        <p:spPr>
          <a:xfrm>
            <a:off x="2353355" y="2235506"/>
            <a:ext cx="1088514" cy="507973"/>
          </a:xfrm>
          <a:prstGeom prst="rect">
            <a:avLst/>
          </a:prstGeom>
        </p:spPr>
      </p:pic>
      <p:pic>
        <p:nvPicPr>
          <p:cNvPr id="27" name="Picture 26">
            <a:extLst>
              <a:ext uri="{FF2B5EF4-FFF2-40B4-BE49-F238E27FC236}">
                <a16:creationId xmlns:a16="http://schemas.microsoft.com/office/drawing/2014/main" id="{3BC4E76E-6ED8-E044-BC72-FB8161D629A6}"/>
              </a:ext>
            </a:extLst>
          </p:cNvPr>
          <p:cNvPicPr>
            <a:picLocks noChangeAspect="1"/>
          </p:cNvPicPr>
          <p:nvPr/>
        </p:nvPicPr>
        <p:blipFill>
          <a:blip r:embed="rId6"/>
          <a:stretch>
            <a:fillRect/>
          </a:stretch>
        </p:blipFill>
        <p:spPr>
          <a:xfrm>
            <a:off x="4559900" y="1425568"/>
            <a:ext cx="719945" cy="809938"/>
          </a:xfrm>
          <a:prstGeom prst="rect">
            <a:avLst/>
          </a:prstGeom>
        </p:spPr>
      </p:pic>
      <p:pic>
        <p:nvPicPr>
          <p:cNvPr id="28" name="Picture 27">
            <a:extLst>
              <a:ext uri="{FF2B5EF4-FFF2-40B4-BE49-F238E27FC236}">
                <a16:creationId xmlns:a16="http://schemas.microsoft.com/office/drawing/2014/main" id="{B5CB6A7A-6FAB-164E-A5FD-06C021A1BF38}"/>
              </a:ext>
            </a:extLst>
          </p:cNvPr>
          <p:cNvPicPr>
            <a:picLocks noChangeAspect="1"/>
          </p:cNvPicPr>
          <p:nvPr/>
        </p:nvPicPr>
        <p:blipFill>
          <a:blip r:embed="rId7"/>
          <a:stretch>
            <a:fillRect/>
          </a:stretch>
        </p:blipFill>
        <p:spPr>
          <a:xfrm>
            <a:off x="6699464" y="1472437"/>
            <a:ext cx="907187" cy="716200"/>
          </a:xfrm>
          <a:prstGeom prst="rect">
            <a:avLst/>
          </a:prstGeom>
        </p:spPr>
      </p:pic>
      <p:pic>
        <p:nvPicPr>
          <p:cNvPr id="29" name="Picture 28">
            <a:extLst>
              <a:ext uri="{FF2B5EF4-FFF2-40B4-BE49-F238E27FC236}">
                <a16:creationId xmlns:a16="http://schemas.microsoft.com/office/drawing/2014/main" id="{72585ECA-2957-8E48-9F1A-A31373FA35C8}"/>
              </a:ext>
            </a:extLst>
          </p:cNvPr>
          <p:cNvPicPr>
            <a:picLocks noChangeAspect="1"/>
          </p:cNvPicPr>
          <p:nvPr/>
        </p:nvPicPr>
        <p:blipFill>
          <a:blip r:embed="rId8"/>
          <a:stretch>
            <a:fillRect/>
          </a:stretch>
        </p:blipFill>
        <p:spPr>
          <a:xfrm>
            <a:off x="8965349" y="2079849"/>
            <a:ext cx="533781" cy="881899"/>
          </a:xfrm>
          <a:prstGeom prst="rect">
            <a:avLst/>
          </a:prstGeom>
        </p:spPr>
      </p:pic>
    </p:spTree>
    <p:extLst>
      <p:ext uri="{BB962C8B-B14F-4D97-AF65-F5344CB8AC3E}">
        <p14:creationId xmlns:p14="http://schemas.microsoft.com/office/powerpoint/2010/main" val="178298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42A9-5341-454D-92B1-E3501F80075A}"/>
              </a:ext>
            </a:extLst>
          </p:cNvPr>
          <p:cNvSpPr/>
          <p:nvPr/>
        </p:nvSpPr>
        <p:spPr>
          <a:xfrm>
            <a:off x="0" y="0"/>
            <a:ext cx="12192000" cy="587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6254976" y="1293912"/>
            <a:ext cx="3401832" cy="1201770"/>
          </a:xfrm>
        </p:spPr>
        <p:txBody>
          <a:bodyPr>
            <a:normAutofit/>
          </a:bodyPr>
          <a:lstStyle/>
          <a:p>
            <a:r>
              <a:rPr lang="da-DK" dirty="0">
                <a:latin typeface="Arial Nova Light" panose="020B0304020202020204" pitchFamily="34" charset="0"/>
              </a:rPr>
              <a:t>Start med dig selv</a:t>
            </a:r>
            <a:br>
              <a:rPr lang="da-DK" dirty="0">
                <a:latin typeface="Arial Nova Light" panose="020B0304020202020204" pitchFamily="34" charset="0"/>
              </a:rPr>
            </a:br>
            <a:endParaRPr lang="da-DK" dirty="0"/>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6247226" y="2126926"/>
            <a:ext cx="5106573" cy="2915091"/>
          </a:xfrm>
        </p:spPr>
        <p:txBody>
          <a:bodyPr>
            <a:noAutofit/>
          </a:bodyPr>
          <a:lstStyle/>
          <a:p>
            <a:pPr marL="457200" lvl="0" indent="-457200">
              <a:lnSpc>
                <a:spcPct val="100000"/>
              </a:lnSpc>
              <a:buAutoNum type="arabicPeriod"/>
            </a:pPr>
            <a:r>
              <a:rPr lang="da-DK" sz="2200" dirty="0"/>
              <a:t>Hvad forventer foreningen at få ud af samarbejdet?</a:t>
            </a:r>
          </a:p>
          <a:p>
            <a:pPr marL="457200" indent="-457200">
              <a:lnSpc>
                <a:spcPct val="100000"/>
              </a:lnSpc>
              <a:buFont typeface="Arial" panose="020B0604020202020204" pitchFamily="34" charset="0"/>
              <a:buAutoNum type="arabicPeriod"/>
            </a:pPr>
            <a:r>
              <a:rPr lang="da-DK" sz="2200" dirty="0"/>
              <a:t>Hvad vil/kan foreningen bidrage med i samarbejdet? </a:t>
            </a:r>
            <a:endParaRPr lang="en-US" sz="2200" dirty="0"/>
          </a:p>
          <a:p>
            <a:pPr marL="457200" indent="-457200">
              <a:lnSpc>
                <a:spcPct val="100000"/>
              </a:lnSpc>
              <a:buFont typeface="Arial" panose="020B0604020202020204" pitchFamily="34" charset="0"/>
              <a:buAutoNum type="arabicPeriod"/>
            </a:pPr>
            <a:r>
              <a:rPr lang="da-DK" sz="2200" dirty="0"/>
              <a:t>Hvad forventer foreningen af samarbejdspartnerne? </a:t>
            </a:r>
            <a:endParaRPr lang="en-US" sz="2200" dirty="0"/>
          </a:p>
          <a:p>
            <a:pPr marL="457200" lvl="0" indent="-457200">
              <a:lnSpc>
                <a:spcPct val="100000"/>
              </a:lnSpc>
              <a:buAutoNum type="arabicPeriod"/>
            </a:pPr>
            <a:endParaRPr lang="en-US" sz="2200" dirty="0"/>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4</a:t>
            </a:fld>
            <a:endParaRPr lang="en-US" dirty="0"/>
          </a:p>
        </p:txBody>
      </p:sp>
      <p:sp>
        <p:nvSpPr>
          <p:cNvPr id="15" name="Rectangle 14">
            <a:extLst>
              <a:ext uri="{FF2B5EF4-FFF2-40B4-BE49-F238E27FC236}">
                <a16:creationId xmlns:a16="http://schemas.microsoft.com/office/drawing/2014/main" id="{966BBE02-6B97-9647-A99D-DDE6696C8EA0}"/>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7DD66E2D-2B30-FD4C-B945-7D708D15FF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61057"/>
            <a:ext cx="4777268" cy="4509164"/>
          </a:xfrm>
          <a:prstGeom prst="rect">
            <a:avLst/>
          </a:prstGeom>
        </p:spPr>
      </p:pic>
      <p:sp>
        <p:nvSpPr>
          <p:cNvPr id="12" name="Oval 11">
            <a:extLst>
              <a:ext uri="{FF2B5EF4-FFF2-40B4-BE49-F238E27FC236}">
                <a16:creationId xmlns:a16="http://schemas.microsoft.com/office/drawing/2014/main" id="{7CD4DC25-B8C7-D145-A0F0-ACC490D1593E}"/>
              </a:ext>
            </a:extLst>
          </p:cNvPr>
          <p:cNvSpPr/>
          <p:nvPr/>
        </p:nvSpPr>
        <p:spPr>
          <a:xfrm>
            <a:off x="3401130" y="584030"/>
            <a:ext cx="2313709" cy="23137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Picture 4">
            <a:extLst>
              <a:ext uri="{FF2B5EF4-FFF2-40B4-BE49-F238E27FC236}">
                <a16:creationId xmlns:a16="http://schemas.microsoft.com/office/drawing/2014/main" id="{D80D7111-0EE2-8E43-8DE1-2A32A0D65A35}"/>
              </a:ext>
            </a:extLst>
          </p:cNvPr>
          <p:cNvPicPr>
            <a:picLocks noChangeAspect="1"/>
          </p:cNvPicPr>
          <p:nvPr/>
        </p:nvPicPr>
        <p:blipFill>
          <a:blip r:embed="rId4"/>
          <a:stretch>
            <a:fillRect/>
          </a:stretch>
        </p:blipFill>
        <p:spPr>
          <a:xfrm>
            <a:off x="3815254" y="1263415"/>
            <a:ext cx="1485459" cy="954938"/>
          </a:xfrm>
          <a:prstGeom prst="rect">
            <a:avLst/>
          </a:prstGeom>
        </p:spPr>
      </p:pic>
    </p:spTree>
    <p:extLst>
      <p:ext uri="{BB962C8B-B14F-4D97-AF65-F5344CB8AC3E}">
        <p14:creationId xmlns:p14="http://schemas.microsoft.com/office/powerpoint/2010/main" val="427834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0742A9-5341-454D-92B1-E3501F80075A}"/>
              </a:ext>
            </a:extLst>
          </p:cNvPr>
          <p:cNvSpPr/>
          <p:nvPr/>
        </p:nvSpPr>
        <p:spPr>
          <a:xfrm>
            <a:off x="0" y="0"/>
            <a:ext cx="12192000" cy="587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712305" y="1124606"/>
            <a:ext cx="5266463" cy="1201770"/>
          </a:xfrm>
        </p:spPr>
        <p:txBody>
          <a:bodyPr>
            <a:normAutofit fontScale="90000"/>
          </a:bodyPr>
          <a:lstStyle/>
          <a:p>
            <a:r>
              <a:rPr lang="da-DK" dirty="0">
                <a:solidFill>
                  <a:schemeClr val="bg1"/>
                </a:solidFill>
              </a:rPr>
              <a:t>Opsamling på indledende forventninger</a:t>
            </a:r>
            <a:br>
              <a:rPr lang="da-DK" dirty="0">
                <a:solidFill>
                  <a:schemeClr val="bg1"/>
                </a:solidFill>
                <a:latin typeface="Arial Nova Light" panose="020B0304020202020204" pitchFamily="34" charset="0"/>
              </a:rPr>
            </a:br>
            <a:endParaRPr lang="da-DK" dirty="0">
              <a:solidFill>
                <a:schemeClr val="bg1"/>
              </a:solidFill>
            </a:endParaRPr>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704556" y="2211334"/>
            <a:ext cx="6441832" cy="2915091"/>
          </a:xfrm>
        </p:spPr>
        <p:txBody>
          <a:bodyPr>
            <a:noAutofit/>
          </a:bodyPr>
          <a:lstStyle/>
          <a:p>
            <a:pPr marL="457200" indent="-457200">
              <a:buFont typeface="+mj-lt"/>
              <a:buAutoNum type="arabicPeriod"/>
            </a:pPr>
            <a:r>
              <a:rPr lang="da-DK" sz="2200" dirty="0">
                <a:solidFill>
                  <a:schemeClr val="bg1"/>
                </a:solidFill>
              </a:rPr>
              <a:t>Hvad vil vi gå videre med/hvad er vi enige om her i foreningen?</a:t>
            </a:r>
          </a:p>
          <a:p>
            <a:pPr marL="457200" indent="-457200">
              <a:buFont typeface="+mj-lt"/>
              <a:buAutoNum type="arabicPeriod"/>
            </a:pPr>
            <a:r>
              <a:rPr lang="da-DK" sz="2200" dirty="0">
                <a:solidFill>
                  <a:schemeClr val="bg1"/>
                </a:solidFill>
              </a:rPr>
              <a:t>Hvordan skal det gøres / hvordan opnår vi det / hvordan er vores roller i forhold til hinanden? </a:t>
            </a:r>
          </a:p>
          <a:p>
            <a:pPr marL="457200" indent="-457200">
              <a:buFont typeface="+mj-lt"/>
              <a:buAutoNum type="arabicPeriod"/>
            </a:pPr>
            <a:r>
              <a:rPr lang="da-DK" sz="2200" dirty="0">
                <a:solidFill>
                  <a:schemeClr val="bg1"/>
                </a:solidFill>
              </a:rPr>
              <a:t>Hvordan håber vi, at alle frivillige i foreningen vil forstå det vi laver? </a:t>
            </a:r>
          </a:p>
          <a:p>
            <a:pPr marL="457200" lvl="0" indent="-457200">
              <a:lnSpc>
                <a:spcPct val="100000"/>
              </a:lnSpc>
              <a:buAutoNum type="arabicPeriod"/>
            </a:pPr>
            <a:endParaRPr lang="en-US" sz="2200" dirty="0">
              <a:solidFill>
                <a:schemeClr val="bg1"/>
              </a:solidFill>
            </a:endParaRPr>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5</a:t>
            </a:fld>
            <a:endParaRPr lang="en-US" dirty="0"/>
          </a:p>
        </p:txBody>
      </p:sp>
      <p:sp>
        <p:nvSpPr>
          <p:cNvPr id="15" name="Rectangle 14">
            <a:extLst>
              <a:ext uri="{FF2B5EF4-FFF2-40B4-BE49-F238E27FC236}">
                <a16:creationId xmlns:a16="http://schemas.microsoft.com/office/drawing/2014/main" id="{966BBE02-6B97-9647-A99D-DDE6696C8EA0}"/>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5">
            <a:extLst>
              <a:ext uri="{FF2B5EF4-FFF2-40B4-BE49-F238E27FC236}">
                <a16:creationId xmlns:a16="http://schemas.microsoft.com/office/drawing/2014/main" id="{935D92EA-80BB-B049-B93F-60B08D5B438E}"/>
              </a:ext>
            </a:extLst>
          </p:cNvPr>
          <p:cNvPicPr>
            <a:picLocks noChangeAspect="1"/>
          </p:cNvPicPr>
          <p:nvPr/>
        </p:nvPicPr>
        <p:blipFill>
          <a:blip r:embed="rId3"/>
          <a:stretch>
            <a:fillRect/>
          </a:stretch>
        </p:blipFill>
        <p:spPr>
          <a:xfrm>
            <a:off x="7846744" y="744122"/>
            <a:ext cx="3644900" cy="4610100"/>
          </a:xfrm>
          <a:prstGeom prst="rect">
            <a:avLst/>
          </a:prstGeom>
        </p:spPr>
      </p:pic>
      <p:sp>
        <p:nvSpPr>
          <p:cNvPr id="17" name="Title 1">
            <a:extLst>
              <a:ext uri="{FF2B5EF4-FFF2-40B4-BE49-F238E27FC236}">
                <a16:creationId xmlns:a16="http://schemas.microsoft.com/office/drawing/2014/main" id="{EDD21F22-B572-9842-8B69-176B58D7EAEA}"/>
              </a:ext>
            </a:extLst>
          </p:cNvPr>
          <p:cNvSpPr txBox="1">
            <a:spLocks/>
          </p:cNvSpPr>
          <p:nvPr/>
        </p:nvSpPr>
        <p:spPr>
          <a:xfrm>
            <a:off x="8233949" y="1303123"/>
            <a:ext cx="2872153" cy="3492098"/>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r>
              <a:rPr lang="da-DK" sz="2000" dirty="0"/>
              <a:t>Lav et resume eller formulér en vision der synliggør jeres forventninger for samarbejdet både internt i foreningen og eksternt i forhold til skolerne og de unge</a:t>
            </a:r>
            <a:endParaRPr lang="en-US" sz="2000" b="1" dirty="0"/>
          </a:p>
        </p:txBody>
      </p:sp>
      <p:sp>
        <p:nvSpPr>
          <p:cNvPr id="8" name="Oval 7">
            <a:extLst>
              <a:ext uri="{FF2B5EF4-FFF2-40B4-BE49-F238E27FC236}">
                <a16:creationId xmlns:a16="http://schemas.microsoft.com/office/drawing/2014/main" id="{0D4930B1-9290-E340-8B57-8F6CAB691298}"/>
              </a:ext>
            </a:extLst>
          </p:cNvPr>
          <p:cNvSpPr/>
          <p:nvPr/>
        </p:nvSpPr>
        <p:spPr>
          <a:xfrm>
            <a:off x="6554032" y="254572"/>
            <a:ext cx="1702190" cy="17021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itle 1">
            <a:extLst>
              <a:ext uri="{FF2B5EF4-FFF2-40B4-BE49-F238E27FC236}">
                <a16:creationId xmlns:a16="http://schemas.microsoft.com/office/drawing/2014/main" id="{D8BBD1D1-CFBA-D745-BC8A-F0826BD2ADAB}"/>
              </a:ext>
            </a:extLst>
          </p:cNvPr>
          <p:cNvSpPr txBox="1">
            <a:spLocks/>
          </p:cNvSpPr>
          <p:nvPr/>
        </p:nvSpPr>
        <p:spPr>
          <a:xfrm>
            <a:off x="6365973" y="179700"/>
            <a:ext cx="2070638" cy="175213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a:lstStyle>
          <a:p>
            <a:pPr algn="ctr"/>
            <a:r>
              <a:rPr lang="da-DK" sz="1600" b="1" dirty="0">
                <a:solidFill>
                  <a:schemeClr val="bg1"/>
                </a:solidFill>
              </a:rPr>
              <a:t>DEL DET </a:t>
            </a:r>
          </a:p>
          <a:p>
            <a:pPr algn="ctr"/>
            <a:r>
              <a:rPr lang="da-DK" sz="1600" b="1" dirty="0">
                <a:solidFill>
                  <a:schemeClr val="bg1"/>
                </a:solidFill>
              </a:rPr>
              <a:t>MED ALLE I FORENINGEN</a:t>
            </a:r>
            <a:endParaRPr lang="en-US" sz="1600" b="1" dirty="0">
              <a:solidFill>
                <a:schemeClr val="bg1"/>
              </a:solidFill>
            </a:endParaRPr>
          </a:p>
        </p:txBody>
      </p:sp>
    </p:spTree>
    <p:extLst>
      <p:ext uri="{BB962C8B-B14F-4D97-AF65-F5344CB8AC3E}">
        <p14:creationId xmlns:p14="http://schemas.microsoft.com/office/powerpoint/2010/main" val="448388246"/>
      </p:ext>
    </p:extLst>
  </p:cSld>
  <p:clrMapOvr>
    <a:masterClrMapping/>
  </p:clrMapOvr>
</p:sld>
</file>

<file path=ppt/theme/theme1.xml><?xml version="1.0" encoding="utf-8"?>
<a:theme xmlns:a="http://schemas.openxmlformats.org/drawingml/2006/main" name="SketchyVTI">
  <a:themeElements>
    <a:clrScheme name="SUMH">
      <a:dk1>
        <a:srgbClr val="000000"/>
      </a:dk1>
      <a:lt1>
        <a:srgbClr val="FFFFFF"/>
      </a:lt1>
      <a:dk2>
        <a:srgbClr val="2C2B2A"/>
      </a:dk2>
      <a:lt2>
        <a:srgbClr val="D6D7D6"/>
      </a:lt2>
      <a:accent1>
        <a:srgbClr val="E4650E"/>
      </a:accent1>
      <a:accent2>
        <a:srgbClr val="2C2B2A"/>
      </a:accent2>
      <a:accent3>
        <a:srgbClr val="00B7AF"/>
      </a:accent3>
      <a:accent4>
        <a:srgbClr val="F9B2A3"/>
      </a:accent4>
      <a:accent5>
        <a:srgbClr val="CF4979"/>
      </a:accent5>
      <a:accent6>
        <a:srgbClr val="8A96CB"/>
      </a:accent6>
      <a:hlink>
        <a:srgbClr val="2998E3"/>
      </a:hlink>
      <a:folHlink>
        <a:srgbClr val="00B7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1048</Words>
  <Application>Microsoft Macintosh PowerPoint</Application>
  <PresentationFormat>Widescreen</PresentationFormat>
  <Paragraphs>41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Nova Light</vt:lpstr>
      <vt:lpstr>Calibri</vt:lpstr>
      <vt:lpstr>Times New Roman</vt:lpstr>
      <vt:lpstr>SketchyVTI</vt:lpstr>
      <vt:lpstr>Skab en god start med forventningsafstemning</vt:lpstr>
      <vt:lpstr>Når forventningsafstemningen ikke er på plads</vt:lpstr>
      <vt:lpstr>PowerPoint Presentation</vt:lpstr>
      <vt:lpstr>Start med dig selv </vt:lpstr>
      <vt:lpstr>Opsamling på indledende forventninger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Foreningslivet er drevet af frivillige</dc:title>
  <dc:creator>Katja Lund Knudsen</dc:creator>
  <cp:lastModifiedBy>kamilla bloch</cp:lastModifiedBy>
  <cp:revision>44</cp:revision>
  <dcterms:created xsi:type="dcterms:W3CDTF">2021-02-03T11:47:24Z</dcterms:created>
  <dcterms:modified xsi:type="dcterms:W3CDTF">2021-03-25T15:27:50Z</dcterms:modified>
</cp:coreProperties>
</file>