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6"/>
  </p:notesMasterIdLst>
  <p:sldIdLst>
    <p:sldId id="272" r:id="rId2"/>
    <p:sldId id="273" r:id="rId3"/>
    <p:sldId id="275" r:id="rId4"/>
    <p:sldId id="274" r:id="rId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5C"/>
    <a:srgbClr val="0067AF"/>
    <a:srgbClr val="00B7AF"/>
    <a:srgbClr val="2D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3"/>
  </p:normalViewPr>
  <p:slideViewPr>
    <p:cSldViewPr snapToGrid="0">
      <p:cViewPr varScale="1">
        <p:scale>
          <a:sx n="113" d="100"/>
          <a:sy n="113"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E8E7-3E30-4624-9CCF-E5F0AD3133C9}" type="datetimeFigureOut">
              <a:rPr lang="da-DK" smtClean="0"/>
              <a:t>20/04/2021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43F4-D6A0-42EB-8DBE-C608F3363A94}" type="slidenum">
              <a:rPr lang="da-DK" smtClean="0"/>
              <a:t>‹#›</a:t>
            </a:fld>
            <a:endParaRPr lang="da-DK"/>
          </a:p>
        </p:txBody>
      </p:sp>
    </p:spTree>
    <p:extLst>
      <p:ext uri="{BB962C8B-B14F-4D97-AF65-F5344CB8AC3E}">
        <p14:creationId xmlns:p14="http://schemas.microsoft.com/office/powerpoint/2010/main" val="153725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Calibri" panose="020F0502020204030204" pitchFamily="34" charset="0"/>
                <a:ea typeface="Calibri" panose="020F0502020204030204" pitchFamily="34" charset="0"/>
                <a:cs typeface="Times New Roman" panose="02020603050405020304" pitchFamily="18" charset="0"/>
              </a:rPr>
              <a:t>Et frivilligforløb kan tilrettelægges på mange måder. </a:t>
            </a:r>
            <a:r>
              <a:rPr lang="da-DK" sz="1200" dirty="0">
                <a:latin typeface="Calibri" panose="020F0502020204030204" pitchFamily="34" charset="0"/>
                <a:ea typeface="Calibri" panose="020F0502020204030204" pitchFamily="34" charset="0"/>
                <a:cs typeface="Times New Roman" panose="02020603050405020304" pitchFamily="18" charset="0"/>
              </a:rPr>
              <a:t>Det består overordnet af tre hovedelementer:</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2</a:t>
            </a:fld>
            <a:endParaRPr lang="da-DK"/>
          </a:p>
        </p:txBody>
      </p:sp>
    </p:spTree>
    <p:extLst>
      <p:ext uri="{BB962C8B-B14F-4D97-AF65-F5344CB8AC3E}">
        <p14:creationId xmlns:p14="http://schemas.microsoft.com/office/powerpoint/2010/main" val="92656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a-DK" sz="1200" b="1" dirty="0">
                <a:effectLst/>
                <a:latin typeface="Calibri" panose="020F0502020204030204" pitchFamily="34" charset="0"/>
                <a:ea typeface="Calibri" panose="020F0502020204030204" pitchFamily="34" charset="0"/>
                <a:cs typeface="Calibri" panose="020F0502020204030204" pitchFamily="34" charset="0"/>
              </a:rPr>
              <a:t>Organisering og roller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Frivilligforløbet organiseres af to undervisere, som både står for det undervisningen og det koordinerende arbejde i forbindelse med frivilligpraktikken.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Varighed og format:</a:t>
            </a:r>
            <a:r>
              <a:rPr lang="da-DK" sz="1200" dirty="0">
                <a:effectLst/>
                <a:latin typeface="Calibri" panose="020F0502020204030204" pitchFamily="34" charset="0"/>
                <a:ea typeface="Calibri" panose="020F0502020204030204" pitchFamily="34" charset="0"/>
                <a:cs typeface="Times New Roman" panose="02020603050405020304" pitchFamily="18" charset="0"/>
              </a:rPr>
              <a:t> Fire til seks måneder. Frivilligforløbet indgår som en del af undervisningen i skolens samfundsfag.</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3</a:t>
            </a:fld>
            <a:endParaRPr lang="da-DK"/>
          </a:p>
        </p:txBody>
      </p:sp>
    </p:spTree>
    <p:extLst>
      <p:ext uri="{BB962C8B-B14F-4D97-AF65-F5344CB8AC3E}">
        <p14:creationId xmlns:p14="http://schemas.microsoft.com/office/powerpoint/2010/main" val="136418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da-DK" sz="1200" b="1" dirty="0">
                <a:effectLst/>
                <a:latin typeface="Calibri" panose="020F0502020204030204" pitchFamily="34" charset="0"/>
                <a:ea typeface="Calibri" panose="020F0502020204030204" pitchFamily="34" charset="0"/>
                <a:cs typeface="Calibri" panose="020F0502020204030204" pitchFamily="34" charset="0"/>
              </a:rPr>
              <a:t>Organisering og roller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Calibri" panose="020F0502020204030204" pitchFamily="34" charset="0"/>
              </a:rPr>
              <a:t>Frivilligforløbet organiseres af en frivilligkoordinator, som står for det koordinerende arbejde både internt med underviserne på skolen og eksternt med etablering af samarbejde med foreningerne, mens underviserne står for det elevrettede arbejde.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Varighed og format:</a:t>
            </a:r>
            <a:r>
              <a:rPr lang="da-DK" sz="1200" dirty="0">
                <a:effectLst/>
                <a:latin typeface="Calibri" panose="020F0502020204030204" pitchFamily="34" charset="0"/>
                <a:ea typeface="Calibri" panose="020F0502020204030204" pitchFamily="34" charset="0"/>
                <a:cs typeface="Times New Roman" panose="02020603050405020304" pitchFamily="18" charset="0"/>
              </a:rPr>
              <a:t> Tre til fire måneder. Frivilligforløbet forløber parallelt med skolens øvrige undervisning. Selve frivilligpraktikken foregår i undervisningstiden ligesom ved et ordinært praktikforløb.</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4</a:t>
            </a:fld>
            <a:endParaRPr lang="da-DK"/>
          </a:p>
        </p:txBody>
      </p:sp>
    </p:spTree>
    <p:extLst>
      <p:ext uri="{BB962C8B-B14F-4D97-AF65-F5344CB8AC3E}">
        <p14:creationId xmlns:p14="http://schemas.microsoft.com/office/powerpoint/2010/main" val="281986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A30118D9-1D9E-0949-977A-27CDD8E8F335}" type="datetime1">
              <a:rPr lang="da-DK" smtClean="0"/>
              <a:t>20/04/2021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0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6C0D9265-1648-E543-92CF-73991131BDC6}" type="datetime1">
              <a:rPr lang="da-DK" smtClean="0"/>
              <a:t>20/04/2021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66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FD41013B-6BEC-CD4F-A5CE-A143E6023C8C}" type="datetime1">
              <a:rPr lang="da-DK" smtClean="0"/>
              <a:t>20/04/2021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916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480852" y="323086"/>
            <a:ext cx="10515600" cy="706930"/>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80852" y="1524856"/>
            <a:ext cx="10515600" cy="4251960"/>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5357648" y="6188190"/>
            <a:ext cx="1153510" cy="365125"/>
          </a:xfrm>
        </p:spPr>
        <p:txBody>
          <a:bodyPr/>
          <a:lstStyle>
            <a:lvl1pPr>
              <a:defRPr sz="1200">
                <a:solidFill>
                  <a:schemeClr val="tx1"/>
                </a:solidFill>
              </a:defRPr>
            </a:lvl1pPr>
          </a:lstStyle>
          <a:p>
            <a:fld id="{D6C9CFB8-815B-AC46-82C2-A8433706F0EE}" type="datetime1">
              <a:rPr lang="da-DK" smtClean="0"/>
              <a:t>20/04/2021</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511158" y="6188190"/>
            <a:ext cx="4114800" cy="365125"/>
          </a:xfrm>
        </p:spPr>
        <p:txBody>
          <a:bodyPr/>
          <a:lstStyle>
            <a:lvl1pP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625958" y="6188190"/>
            <a:ext cx="727841" cy="365125"/>
          </a:xfrm>
        </p:spPr>
        <p:txBody>
          <a:bodyPr/>
          <a:lstStyle>
            <a:lvl1pPr>
              <a:defRPr>
                <a:solidFill>
                  <a:schemeClr val="tx1"/>
                </a:solidFill>
              </a:defRPr>
            </a:lvl1pPr>
          </a:lstStyle>
          <a:p>
            <a:fld id="{A7CD31F4-64FA-4BA0-9498-67783267A8C8}" type="slidenum">
              <a:rPr lang="en-US" smtClean="0"/>
              <a:pPr/>
              <a:t>‹#›</a:t>
            </a:fld>
            <a:endParaRPr lang="en-US" dirty="0"/>
          </a:p>
        </p:txBody>
      </p:sp>
      <p:pic>
        <p:nvPicPr>
          <p:cNvPr id="7" name="Picture 6">
            <a:extLst>
              <a:ext uri="{FF2B5EF4-FFF2-40B4-BE49-F238E27FC236}">
                <a16:creationId xmlns:a16="http://schemas.microsoft.com/office/drawing/2014/main" id="{9438E016-EB80-074C-A468-92003625D003}"/>
              </a:ext>
            </a:extLst>
          </p:cNvPr>
          <p:cNvPicPr>
            <a:picLocks noChangeAspect="1"/>
          </p:cNvPicPr>
          <p:nvPr userDrawn="1"/>
        </p:nvPicPr>
        <p:blipFill>
          <a:blip r:embed="rId2"/>
          <a:stretch>
            <a:fillRect/>
          </a:stretch>
        </p:blipFill>
        <p:spPr>
          <a:xfrm>
            <a:off x="543915" y="6102350"/>
            <a:ext cx="457200" cy="508000"/>
          </a:xfrm>
          <a:prstGeom prst="rect">
            <a:avLst/>
          </a:prstGeom>
        </p:spPr>
      </p:pic>
      <p:sp>
        <p:nvSpPr>
          <p:cNvPr id="9" name="TextBox 8">
            <a:extLst>
              <a:ext uri="{FF2B5EF4-FFF2-40B4-BE49-F238E27FC236}">
                <a16:creationId xmlns:a16="http://schemas.microsoft.com/office/drawing/2014/main" id="{3C778D8C-C102-DF47-8C2C-BDBDA0A90C8B}"/>
              </a:ext>
            </a:extLst>
          </p:cNvPr>
          <p:cNvSpPr txBox="1"/>
          <p:nvPr userDrawn="1"/>
        </p:nvSpPr>
        <p:spPr>
          <a:xfrm>
            <a:off x="1132785" y="6271656"/>
            <a:ext cx="3273777" cy="215444"/>
          </a:xfrm>
          <a:prstGeom prst="rect">
            <a:avLst/>
          </a:prstGeom>
          <a:noFill/>
        </p:spPr>
        <p:txBody>
          <a:bodyPr wrap="square" rtlCol="0">
            <a:spAutoFit/>
          </a:bodyPr>
          <a:lstStyle/>
          <a:p>
            <a:r>
              <a:rPr lang="da-DK" sz="800" dirty="0"/>
              <a:t>2021 by SUMH og Frivilligcenter Vesterbro/</a:t>
            </a:r>
            <a:r>
              <a:rPr lang="da-DK" sz="800" dirty="0" err="1"/>
              <a:t>Kgs</a:t>
            </a:r>
            <a:r>
              <a:rPr lang="da-DK" sz="800" dirty="0"/>
              <a:t>. Enghave/Valby</a:t>
            </a:r>
          </a:p>
        </p:txBody>
      </p:sp>
      <p:sp>
        <p:nvSpPr>
          <p:cNvPr id="10" name="Rectangle 9">
            <a:extLst>
              <a:ext uri="{FF2B5EF4-FFF2-40B4-BE49-F238E27FC236}">
                <a16:creationId xmlns:a16="http://schemas.microsoft.com/office/drawing/2014/main" id="{598CB134-2CD8-D345-B602-4DFFEF923229}"/>
              </a:ext>
            </a:extLst>
          </p:cNvPr>
          <p:cNvSpPr/>
          <p:nvPr userDrawn="1"/>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31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9DD46F8-24DD-8D49-B8AC-6B72361A3C31}" type="datetime1">
              <a:rPr lang="da-DK" smtClean="0"/>
              <a:t>20/04/2021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141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3B751B21-A1E2-144A-A7C3-0C2F1F5F022A}" type="datetime1">
              <a:rPr lang="da-DK" smtClean="0"/>
              <a:t>20/04/2021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01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B344C864-6152-0043-BB70-1499A4CA4BA3}" type="datetime1">
              <a:rPr lang="da-DK" smtClean="0"/>
              <a:t>20/04/2021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1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4000"/>
            </a:lvl1pPr>
          </a:lstStyle>
          <a:p>
            <a:r>
              <a:rPr lang="en-US" dirty="0"/>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A528A9F-EFC4-124C-8561-892C8532CDD4}" type="datetime1">
              <a:rPr lang="da-DK" smtClean="0"/>
              <a:t>20/04/2021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91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41A7F68-2373-4B4B-9225-1CEFA874EEA0}" type="datetime1">
              <a:rPr lang="da-DK" smtClean="0"/>
              <a:t>20/04/2021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18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527EC7DA-504A-ED42-8546-5198B2A82B97}" type="datetime1">
              <a:rPr lang="da-DK" smtClean="0"/>
              <a:t>20/04/2021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8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2444057E-6D4F-9A4D-8EEE-FE33E0274DEF}" type="datetime1">
              <a:rPr lang="da-DK" smtClean="0"/>
              <a:t>20/04/2021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4835775-F85F-DF4F-8FB7-28B036E40F78}" type="datetime1">
              <a:rPr lang="da-DK" smtClean="0"/>
              <a:t>20/04/2021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52848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hdr="0" ftr="0" dt="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7A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839D6D-0AEF-9B46-A37A-D9C96361F3AA}"/>
              </a:ext>
            </a:extLst>
          </p:cNvPr>
          <p:cNvSpPr>
            <a:spLocks noGrp="1"/>
          </p:cNvSpPr>
          <p:nvPr>
            <p:ph type="sldNum" sz="quarter" idx="12"/>
          </p:nvPr>
        </p:nvSpPr>
        <p:spPr/>
        <p:txBody>
          <a:bodyPr/>
          <a:lstStyle/>
          <a:p>
            <a:fld id="{A7CD31F4-64FA-4BA0-9498-67783267A8C8}" type="slidenum">
              <a:rPr lang="en-US" smtClean="0"/>
              <a:t>1</a:t>
            </a:fld>
            <a:endParaRPr lang="en-US" dirty="0"/>
          </a:p>
        </p:txBody>
      </p:sp>
      <p:sp>
        <p:nvSpPr>
          <p:cNvPr id="8" name="Rectangle 7">
            <a:extLst>
              <a:ext uri="{FF2B5EF4-FFF2-40B4-BE49-F238E27FC236}">
                <a16:creationId xmlns:a16="http://schemas.microsoft.com/office/drawing/2014/main" id="{49181067-234C-554E-8014-DA4B16BF57D1}"/>
              </a:ext>
            </a:extLst>
          </p:cNvPr>
          <p:cNvSpPr/>
          <p:nvPr/>
        </p:nvSpPr>
        <p:spPr>
          <a:xfrm>
            <a:off x="0" y="0"/>
            <a:ext cx="12192000" cy="6858000"/>
          </a:xfrm>
          <a:prstGeom prst="rect">
            <a:avLst/>
          </a:prstGeom>
          <a:solidFill>
            <a:srgbClr val="FF7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Oval 3">
            <a:extLst>
              <a:ext uri="{FF2B5EF4-FFF2-40B4-BE49-F238E27FC236}">
                <a16:creationId xmlns:a16="http://schemas.microsoft.com/office/drawing/2014/main" id="{01999169-FA01-7948-B356-A4E4078F17C1}"/>
              </a:ext>
            </a:extLst>
          </p:cNvPr>
          <p:cNvSpPr/>
          <p:nvPr/>
        </p:nvSpPr>
        <p:spPr>
          <a:xfrm>
            <a:off x="8229600" y="768926"/>
            <a:ext cx="3137837" cy="31378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684F72-453D-114D-9757-0E20DBE639C7}"/>
              </a:ext>
            </a:extLst>
          </p:cNvPr>
          <p:cNvSpPr>
            <a:spLocks noGrp="1"/>
          </p:cNvSpPr>
          <p:nvPr>
            <p:ph type="ctrTitle"/>
          </p:nvPr>
        </p:nvSpPr>
        <p:spPr>
          <a:xfrm>
            <a:off x="841248" y="448056"/>
            <a:ext cx="6563789" cy="4069080"/>
          </a:xfrm>
        </p:spPr>
        <p:txBody>
          <a:bodyPr/>
          <a:lstStyle/>
          <a:p>
            <a:r>
              <a:rPr lang="da-DK" dirty="0">
                <a:solidFill>
                  <a:schemeClr val="bg1"/>
                </a:solidFill>
              </a:rPr>
              <a:t>Eksempel på </a:t>
            </a:r>
            <a:br>
              <a:rPr lang="da-DK" dirty="0">
                <a:solidFill>
                  <a:schemeClr val="bg1"/>
                </a:solidFill>
              </a:rPr>
            </a:br>
            <a:r>
              <a:rPr lang="da-DK">
                <a:solidFill>
                  <a:schemeClr val="bg1"/>
                </a:solidFill>
              </a:rPr>
              <a:t>Samarbejsforløb</a:t>
            </a:r>
            <a:endParaRPr lang="da-DK" dirty="0">
              <a:solidFill>
                <a:schemeClr val="bg1"/>
              </a:solidFill>
            </a:endParaRPr>
          </a:p>
        </p:txBody>
      </p:sp>
      <p:sp>
        <p:nvSpPr>
          <p:cNvPr id="3" name="Subtitle 2">
            <a:extLst>
              <a:ext uri="{FF2B5EF4-FFF2-40B4-BE49-F238E27FC236}">
                <a16:creationId xmlns:a16="http://schemas.microsoft.com/office/drawing/2014/main" id="{A8F12D08-9C05-9F47-805C-1109D20B0653}"/>
              </a:ext>
            </a:extLst>
          </p:cNvPr>
          <p:cNvSpPr>
            <a:spLocks noGrp="1"/>
          </p:cNvSpPr>
          <p:nvPr>
            <p:ph type="subTitle" idx="1"/>
          </p:nvPr>
        </p:nvSpPr>
        <p:spPr>
          <a:xfrm>
            <a:off x="841248" y="4983480"/>
            <a:ext cx="7567966" cy="1124712"/>
          </a:xfrm>
        </p:spPr>
        <p:txBody>
          <a:bodyPr/>
          <a:lstStyle/>
          <a:p>
            <a:endParaRPr lang="da-DK" dirty="0"/>
          </a:p>
        </p:txBody>
      </p:sp>
      <p:pic>
        <p:nvPicPr>
          <p:cNvPr id="10" name="Picture 9">
            <a:extLst>
              <a:ext uri="{FF2B5EF4-FFF2-40B4-BE49-F238E27FC236}">
                <a16:creationId xmlns:a16="http://schemas.microsoft.com/office/drawing/2014/main" id="{A1D43AC2-6727-9D42-99E1-08FBA98DA0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60533" y="1392178"/>
            <a:ext cx="2061675" cy="1877153"/>
          </a:xfrm>
          <a:prstGeom prst="rect">
            <a:avLst/>
          </a:prstGeom>
        </p:spPr>
      </p:pic>
      <p:pic>
        <p:nvPicPr>
          <p:cNvPr id="12" name="Picture 11">
            <a:extLst>
              <a:ext uri="{FF2B5EF4-FFF2-40B4-BE49-F238E27FC236}">
                <a16:creationId xmlns:a16="http://schemas.microsoft.com/office/drawing/2014/main" id="{E9802155-C7E6-CB40-B6FD-920576B81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28448" y="1393046"/>
            <a:ext cx="2063681" cy="1878980"/>
          </a:xfrm>
          <a:prstGeom prst="rect">
            <a:avLst/>
          </a:prstGeom>
        </p:spPr>
      </p:pic>
    </p:spTree>
    <p:extLst>
      <p:ext uri="{BB962C8B-B14F-4D97-AF65-F5344CB8AC3E}">
        <p14:creationId xmlns:p14="http://schemas.microsoft.com/office/powerpoint/2010/main" val="3482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6236DDC-D157-2141-AA96-B5F2A54947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5633157"/>
          </a:xfrm>
          <a:prstGeom prst="rect">
            <a:avLst/>
          </a:prstGeom>
        </p:spPr>
      </p:pic>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349279" y="0"/>
            <a:ext cx="7748749" cy="1201770"/>
          </a:xfrm>
        </p:spPr>
        <p:txBody>
          <a:bodyPr>
            <a:normAutofit/>
          </a:bodyPr>
          <a:lstStyle/>
          <a:p>
            <a:r>
              <a:rPr lang="da-DK" dirty="0">
                <a:solidFill>
                  <a:schemeClr val="bg1"/>
                </a:solidFill>
              </a:rPr>
              <a:t>De tre hovedelementer</a:t>
            </a: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2</a:t>
            </a:fld>
            <a:endParaRPr lang="en-US" dirty="0"/>
          </a:p>
        </p:txBody>
      </p:sp>
      <p:sp>
        <p:nvSpPr>
          <p:cNvPr id="12" name="Oval 11">
            <a:extLst>
              <a:ext uri="{FF2B5EF4-FFF2-40B4-BE49-F238E27FC236}">
                <a16:creationId xmlns:a16="http://schemas.microsoft.com/office/drawing/2014/main" id="{7CD4DC25-B8C7-D145-A0F0-ACC490D1593E}"/>
              </a:ext>
            </a:extLst>
          </p:cNvPr>
          <p:cNvSpPr/>
          <p:nvPr/>
        </p:nvSpPr>
        <p:spPr>
          <a:xfrm>
            <a:off x="2116088" y="1647185"/>
            <a:ext cx="2055503" cy="2055503"/>
          </a:xfrm>
          <a:prstGeom prst="ellipse">
            <a:avLst/>
          </a:prstGeom>
          <a:solidFill>
            <a:srgbClr val="FF7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EDA6CE31-33F0-CC4A-A705-C798BC01853F}"/>
              </a:ext>
            </a:extLst>
          </p:cNvPr>
          <p:cNvSpPr/>
          <p:nvPr/>
        </p:nvSpPr>
        <p:spPr>
          <a:xfrm>
            <a:off x="4946603" y="1647185"/>
            <a:ext cx="2055503" cy="205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1028CD27-3CA3-AD4C-B7A1-25629A710980}"/>
              </a:ext>
            </a:extLst>
          </p:cNvPr>
          <p:cNvSpPr/>
          <p:nvPr/>
        </p:nvSpPr>
        <p:spPr>
          <a:xfrm>
            <a:off x="7777119" y="1647185"/>
            <a:ext cx="2055503" cy="20555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Content Placeholder 2">
            <a:extLst>
              <a:ext uri="{FF2B5EF4-FFF2-40B4-BE49-F238E27FC236}">
                <a16:creationId xmlns:a16="http://schemas.microsoft.com/office/drawing/2014/main" id="{EF8EE66A-0E44-C64D-B659-4E7016C9B6E5}"/>
              </a:ext>
            </a:extLst>
          </p:cNvPr>
          <p:cNvSpPr txBox="1">
            <a:spLocks/>
          </p:cNvSpPr>
          <p:nvPr/>
        </p:nvSpPr>
        <p:spPr>
          <a:xfrm>
            <a:off x="1962128" y="3891105"/>
            <a:ext cx="2253137" cy="111015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800" dirty="0">
                <a:solidFill>
                  <a:schemeClr val="bg1"/>
                </a:solidFill>
              </a:rPr>
              <a:t>Et undervisnings- og vejledningsforløb på skolen</a:t>
            </a:r>
            <a:endParaRPr lang="en-US" sz="1800" dirty="0">
              <a:solidFill>
                <a:schemeClr val="bg1"/>
              </a:solidFill>
            </a:endParaRPr>
          </a:p>
        </p:txBody>
      </p:sp>
      <p:sp>
        <p:nvSpPr>
          <p:cNvPr id="23" name="Content Placeholder 2">
            <a:extLst>
              <a:ext uri="{FF2B5EF4-FFF2-40B4-BE49-F238E27FC236}">
                <a16:creationId xmlns:a16="http://schemas.microsoft.com/office/drawing/2014/main" id="{CC850340-75BA-E643-B373-D5BE9F90B720}"/>
              </a:ext>
            </a:extLst>
          </p:cNvPr>
          <p:cNvSpPr txBox="1">
            <a:spLocks/>
          </p:cNvSpPr>
          <p:nvPr/>
        </p:nvSpPr>
        <p:spPr>
          <a:xfrm>
            <a:off x="5073314" y="3891105"/>
            <a:ext cx="1846932" cy="81928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800" dirty="0">
                <a:solidFill>
                  <a:schemeClr val="bg1"/>
                </a:solidFill>
              </a:rPr>
              <a:t>En frivilligpraktik i en forening</a:t>
            </a:r>
            <a:endParaRPr lang="en-US" sz="1800" dirty="0">
              <a:solidFill>
                <a:schemeClr val="bg1"/>
              </a:solidFill>
            </a:endParaRPr>
          </a:p>
        </p:txBody>
      </p:sp>
      <p:sp>
        <p:nvSpPr>
          <p:cNvPr id="25" name="Content Placeholder 2">
            <a:extLst>
              <a:ext uri="{FF2B5EF4-FFF2-40B4-BE49-F238E27FC236}">
                <a16:creationId xmlns:a16="http://schemas.microsoft.com/office/drawing/2014/main" id="{0D3A3E7F-BE7F-DA48-8609-14CDA63E3E10}"/>
              </a:ext>
            </a:extLst>
          </p:cNvPr>
          <p:cNvSpPr txBox="1">
            <a:spLocks/>
          </p:cNvSpPr>
          <p:nvPr/>
        </p:nvSpPr>
        <p:spPr>
          <a:xfrm>
            <a:off x="7746306" y="3891105"/>
            <a:ext cx="2117127" cy="102449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800" dirty="0">
                <a:solidFill>
                  <a:schemeClr val="bg1"/>
                </a:solidFill>
              </a:rPr>
              <a:t>Fejring og frivilligbevis på skolen </a:t>
            </a:r>
            <a:endParaRPr lang="en-US" sz="1800" dirty="0">
              <a:solidFill>
                <a:schemeClr val="bg1"/>
              </a:solidFill>
            </a:endParaRPr>
          </a:p>
        </p:txBody>
      </p:sp>
      <p:pic>
        <p:nvPicPr>
          <p:cNvPr id="3" name="Picture 2">
            <a:extLst>
              <a:ext uri="{FF2B5EF4-FFF2-40B4-BE49-F238E27FC236}">
                <a16:creationId xmlns:a16="http://schemas.microsoft.com/office/drawing/2014/main" id="{6D27B2E5-6DA2-614D-9D9A-46B98344797C}"/>
              </a:ext>
            </a:extLst>
          </p:cNvPr>
          <p:cNvPicPr>
            <a:picLocks noChangeAspect="1"/>
          </p:cNvPicPr>
          <p:nvPr/>
        </p:nvPicPr>
        <p:blipFill>
          <a:blip r:embed="rId4"/>
          <a:stretch>
            <a:fillRect/>
          </a:stretch>
        </p:blipFill>
        <p:spPr>
          <a:xfrm>
            <a:off x="2643497" y="2152054"/>
            <a:ext cx="1040240" cy="1102036"/>
          </a:xfrm>
          <a:prstGeom prst="rect">
            <a:avLst/>
          </a:prstGeom>
        </p:spPr>
      </p:pic>
      <p:pic>
        <p:nvPicPr>
          <p:cNvPr id="5" name="Picture 4">
            <a:extLst>
              <a:ext uri="{FF2B5EF4-FFF2-40B4-BE49-F238E27FC236}">
                <a16:creationId xmlns:a16="http://schemas.microsoft.com/office/drawing/2014/main" id="{861BA61C-7E96-3F4F-94F8-6F1A2E13D4D2}"/>
              </a:ext>
            </a:extLst>
          </p:cNvPr>
          <p:cNvPicPr>
            <a:picLocks noChangeAspect="1"/>
          </p:cNvPicPr>
          <p:nvPr/>
        </p:nvPicPr>
        <p:blipFill>
          <a:blip r:embed="rId5"/>
          <a:stretch>
            <a:fillRect/>
          </a:stretch>
        </p:blipFill>
        <p:spPr>
          <a:xfrm>
            <a:off x="5392239" y="2123918"/>
            <a:ext cx="1164229" cy="957036"/>
          </a:xfrm>
          <a:prstGeom prst="rect">
            <a:avLst/>
          </a:prstGeom>
        </p:spPr>
      </p:pic>
      <p:pic>
        <p:nvPicPr>
          <p:cNvPr id="6" name="Picture 5">
            <a:extLst>
              <a:ext uri="{FF2B5EF4-FFF2-40B4-BE49-F238E27FC236}">
                <a16:creationId xmlns:a16="http://schemas.microsoft.com/office/drawing/2014/main" id="{19ABED90-8B19-D145-BB1F-A9AE8E842D50}"/>
              </a:ext>
            </a:extLst>
          </p:cNvPr>
          <p:cNvPicPr>
            <a:picLocks noChangeAspect="1"/>
          </p:cNvPicPr>
          <p:nvPr/>
        </p:nvPicPr>
        <p:blipFill>
          <a:blip r:embed="rId6"/>
          <a:stretch>
            <a:fillRect/>
          </a:stretch>
        </p:blipFill>
        <p:spPr>
          <a:xfrm>
            <a:off x="8303375" y="1953380"/>
            <a:ext cx="1059259" cy="1298112"/>
          </a:xfrm>
          <a:prstGeom prst="rect">
            <a:avLst/>
          </a:prstGeom>
        </p:spPr>
      </p:pic>
    </p:spTree>
    <p:extLst>
      <p:ext uri="{BB962C8B-B14F-4D97-AF65-F5344CB8AC3E}">
        <p14:creationId xmlns:p14="http://schemas.microsoft.com/office/powerpoint/2010/main" val="134837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59D705-1997-CC45-8E63-B9283906FC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5627262"/>
          </a:xfrm>
          <a:prstGeom prst="rect">
            <a:avLst/>
          </a:prstGeom>
        </p:spPr>
      </p:pic>
      <p:sp>
        <p:nvSpPr>
          <p:cNvPr id="22" name="Right Arrow 21">
            <a:extLst>
              <a:ext uri="{FF2B5EF4-FFF2-40B4-BE49-F238E27FC236}">
                <a16:creationId xmlns:a16="http://schemas.microsoft.com/office/drawing/2014/main" id="{E0D86DBA-FC08-A547-9E61-0240E00484DF}"/>
              </a:ext>
            </a:extLst>
          </p:cNvPr>
          <p:cNvSpPr/>
          <p:nvPr/>
        </p:nvSpPr>
        <p:spPr>
          <a:xfrm>
            <a:off x="9064978" y="2765663"/>
            <a:ext cx="1907822" cy="48789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ight Arrow 20">
            <a:extLst>
              <a:ext uri="{FF2B5EF4-FFF2-40B4-BE49-F238E27FC236}">
                <a16:creationId xmlns:a16="http://schemas.microsoft.com/office/drawing/2014/main" id="{BC69FAE5-D8D5-5F47-BA50-289D3A9CAFD4}"/>
              </a:ext>
            </a:extLst>
          </p:cNvPr>
          <p:cNvSpPr/>
          <p:nvPr/>
        </p:nvSpPr>
        <p:spPr>
          <a:xfrm>
            <a:off x="6621553" y="2082500"/>
            <a:ext cx="4351247" cy="48789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Right Arrow 19">
            <a:extLst>
              <a:ext uri="{FF2B5EF4-FFF2-40B4-BE49-F238E27FC236}">
                <a16:creationId xmlns:a16="http://schemas.microsoft.com/office/drawing/2014/main" id="{E5905FCC-B703-9449-BA76-5B1AC908CBB9}"/>
              </a:ext>
            </a:extLst>
          </p:cNvPr>
          <p:cNvSpPr/>
          <p:nvPr/>
        </p:nvSpPr>
        <p:spPr>
          <a:xfrm>
            <a:off x="2348431" y="1420119"/>
            <a:ext cx="8624370" cy="487892"/>
          </a:xfrm>
          <a:prstGeom prst="rightArrow">
            <a:avLst/>
          </a:prstGeom>
          <a:solidFill>
            <a:srgbClr val="FF765C"/>
          </a:solidFill>
          <a:ln>
            <a:solidFill>
              <a:srgbClr val="FF7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349279" y="0"/>
            <a:ext cx="7748749" cy="1201770"/>
          </a:xfrm>
        </p:spPr>
        <p:txBody>
          <a:bodyPr>
            <a:normAutofit/>
          </a:bodyPr>
          <a:lstStyle/>
          <a:p>
            <a:r>
              <a:rPr lang="da-DK" dirty="0">
                <a:solidFill>
                  <a:schemeClr val="bg1"/>
                </a:solidFill>
              </a:rPr>
              <a:t>1. Eksempel</a:t>
            </a: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480425" y="3574284"/>
            <a:ext cx="3680854" cy="2023984"/>
          </a:xfrm>
        </p:spPr>
        <p:txBody>
          <a:bodyPr>
            <a:noAutofit/>
          </a:bodyPr>
          <a:lstStyle/>
          <a:p>
            <a:pPr marL="0" lvl="0" indent="0" algn="ctr">
              <a:buNone/>
            </a:pPr>
            <a:r>
              <a:rPr lang="da-DK" sz="1400" dirty="0">
                <a:solidFill>
                  <a:schemeClr val="bg1"/>
                </a:solidFill>
                <a:latin typeface="Arial" panose="020B0604020202020204" pitchFamily="34" charset="0"/>
                <a:cs typeface="Arial" panose="020B0604020202020204" pitchFamily="34" charset="0"/>
              </a:rPr>
              <a:t>Underviserne informerer de unge om mulighederne i foreningslivet, afdækker interesser, behov og barrierer og giver de unge redskaber til at tage ansvar for at få en god oplevelse samt tager kontakt til og skaber match med foreninger</a:t>
            </a: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3</a:t>
            </a:fld>
            <a:endParaRPr lang="en-US" dirty="0"/>
          </a:p>
        </p:txBody>
      </p:sp>
      <p:sp>
        <p:nvSpPr>
          <p:cNvPr id="12" name="Oval 11">
            <a:extLst>
              <a:ext uri="{FF2B5EF4-FFF2-40B4-BE49-F238E27FC236}">
                <a16:creationId xmlns:a16="http://schemas.microsoft.com/office/drawing/2014/main" id="{7CD4DC25-B8C7-D145-A0F0-ACC490D1593E}"/>
              </a:ext>
            </a:extLst>
          </p:cNvPr>
          <p:cNvSpPr/>
          <p:nvPr/>
        </p:nvSpPr>
        <p:spPr>
          <a:xfrm>
            <a:off x="1272346" y="1278592"/>
            <a:ext cx="2131664" cy="2131664"/>
          </a:xfrm>
          <a:prstGeom prst="ellipse">
            <a:avLst/>
          </a:prstGeom>
          <a:solidFill>
            <a:srgbClr val="FF7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Content Placeholder 2">
            <a:extLst>
              <a:ext uri="{FF2B5EF4-FFF2-40B4-BE49-F238E27FC236}">
                <a16:creationId xmlns:a16="http://schemas.microsoft.com/office/drawing/2014/main" id="{93CB1A5E-B133-9841-BDA8-E095D6B8B44C}"/>
              </a:ext>
            </a:extLst>
          </p:cNvPr>
          <p:cNvSpPr txBox="1">
            <a:spLocks/>
          </p:cNvSpPr>
          <p:nvPr/>
        </p:nvSpPr>
        <p:spPr>
          <a:xfrm>
            <a:off x="4506385" y="3574549"/>
            <a:ext cx="2169725" cy="144450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400" dirty="0">
                <a:solidFill>
                  <a:schemeClr val="bg1"/>
                </a:solidFill>
                <a:latin typeface="Arial" panose="020B0604020202020204" pitchFamily="34" charset="0"/>
                <a:cs typeface="Arial" panose="020B0604020202020204" pitchFamily="34" charset="0"/>
              </a:rPr>
              <a:t>De unge prøver kræfter med en konkret, afgrænset frivilligopgave, som har en reel betydning i en forening</a:t>
            </a:r>
          </a:p>
        </p:txBody>
      </p:sp>
      <p:sp>
        <p:nvSpPr>
          <p:cNvPr id="11" name="Content Placeholder 2">
            <a:extLst>
              <a:ext uri="{FF2B5EF4-FFF2-40B4-BE49-F238E27FC236}">
                <a16:creationId xmlns:a16="http://schemas.microsoft.com/office/drawing/2014/main" id="{27D52D62-2E5E-B64A-9CAC-85FE45EDF43A}"/>
              </a:ext>
            </a:extLst>
          </p:cNvPr>
          <p:cNvSpPr txBox="1">
            <a:spLocks/>
          </p:cNvSpPr>
          <p:nvPr/>
        </p:nvSpPr>
        <p:spPr>
          <a:xfrm>
            <a:off x="7547893" y="3574549"/>
            <a:ext cx="2593906" cy="160704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400" dirty="0">
                <a:solidFill>
                  <a:schemeClr val="bg1"/>
                </a:solidFill>
                <a:latin typeface="Arial" panose="020B0604020202020204" pitchFamily="34" charset="0"/>
                <a:cs typeface="Arial" panose="020B0604020202020204" pitchFamily="34" charset="0"/>
              </a:rPr>
              <a:t>De unge får et frivilligbevis på, hvilke kompetencer de har udviklet, hvor de har været frivillige, og hvilken forskel de har gjort i foreningen </a:t>
            </a:r>
          </a:p>
        </p:txBody>
      </p:sp>
      <p:sp>
        <p:nvSpPr>
          <p:cNvPr id="14" name="Oval 13">
            <a:extLst>
              <a:ext uri="{FF2B5EF4-FFF2-40B4-BE49-F238E27FC236}">
                <a16:creationId xmlns:a16="http://schemas.microsoft.com/office/drawing/2014/main" id="{EDA6CE31-33F0-CC4A-A705-C798BC01853F}"/>
              </a:ext>
            </a:extLst>
          </p:cNvPr>
          <p:cNvSpPr/>
          <p:nvPr/>
        </p:nvSpPr>
        <p:spPr>
          <a:xfrm>
            <a:off x="4510579" y="1278592"/>
            <a:ext cx="2131664" cy="21316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1028CD27-3CA3-AD4C-B7A1-25629A710980}"/>
              </a:ext>
            </a:extLst>
          </p:cNvPr>
          <p:cNvSpPr/>
          <p:nvPr/>
        </p:nvSpPr>
        <p:spPr>
          <a:xfrm>
            <a:off x="7774306" y="1278592"/>
            <a:ext cx="2131664" cy="213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Content Placeholder 2">
            <a:extLst>
              <a:ext uri="{FF2B5EF4-FFF2-40B4-BE49-F238E27FC236}">
                <a16:creationId xmlns:a16="http://schemas.microsoft.com/office/drawing/2014/main" id="{EF8EE66A-0E44-C64D-B659-4E7016C9B6E5}"/>
              </a:ext>
            </a:extLst>
          </p:cNvPr>
          <p:cNvSpPr txBox="1">
            <a:spLocks/>
          </p:cNvSpPr>
          <p:nvPr/>
        </p:nvSpPr>
        <p:spPr>
          <a:xfrm>
            <a:off x="1472865" y="2521781"/>
            <a:ext cx="1718552" cy="65568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600" dirty="0" err="1">
                <a:solidFill>
                  <a:schemeClr val="bg1"/>
                </a:solidFill>
                <a:latin typeface="Arial" panose="020B0604020202020204" pitchFamily="34" charset="0"/>
                <a:cs typeface="Arial" panose="020B0604020202020204" pitchFamily="34" charset="0"/>
              </a:rPr>
              <a:t>Undervisnings-forløb</a:t>
            </a:r>
            <a:endParaRPr lang="da-DK" sz="1600" dirty="0">
              <a:solidFill>
                <a:schemeClr val="bg1"/>
              </a:solidFill>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CC850340-75BA-E643-B373-D5BE9F90B720}"/>
              </a:ext>
            </a:extLst>
          </p:cNvPr>
          <p:cNvSpPr txBox="1">
            <a:spLocks/>
          </p:cNvSpPr>
          <p:nvPr/>
        </p:nvSpPr>
        <p:spPr>
          <a:xfrm>
            <a:off x="4485084" y="2741445"/>
            <a:ext cx="2182653" cy="65568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600" dirty="0">
                <a:solidFill>
                  <a:schemeClr val="bg1"/>
                </a:solidFill>
                <a:latin typeface="Arial" panose="020B0604020202020204" pitchFamily="34" charset="0"/>
                <a:cs typeface="Arial" panose="020B0604020202020204" pitchFamily="34" charset="0"/>
              </a:rPr>
              <a:t>Frivilligpraktik</a:t>
            </a:r>
          </a:p>
        </p:txBody>
      </p:sp>
      <p:sp>
        <p:nvSpPr>
          <p:cNvPr id="25" name="Content Placeholder 2">
            <a:extLst>
              <a:ext uri="{FF2B5EF4-FFF2-40B4-BE49-F238E27FC236}">
                <a16:creationId xmlns:a16="http://schemas.microsoft.com/office/drawing/2014/main" id="{0D3A3E7F-BE7F-DA48-8609-14CDA63E3E10}"/>
              </a:ext>
            </a:extLst>
          </p:cNvPr>
          <p:cNvSpPr txBox="1">
            <a:spLocks/>
          </p:cNvSpPr>
          <p:nvPr/>
        </p:nvSpPr>
        <p:spPr>
          <a:xfrm>
            <a:off x="7748811" y="2748140"/>
            <a:ext cx="2182653" cy="65568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600" dirty="0">
                <a:solidFill>
                  <a:schemeClr val="bg1"/>
                </a:solidFill>
                <a:latin typeface="Arial" panose="020B0604020202020204" pitchFamily="34" charset="0"/>
                <a:cs typeface="Arial" panose="020B0604020202020204" pitchFamily="34" charset="0"/>
              </a:rPr>
              <a:t>Frivilligbevis</a:t>
            </a:r>
          </a:p>
        </p:txBody>
      </p:sp>
      <p:pic>
        <p:nvPicPr>
          <p:cNvPr id="24" name="Picture 23">
            <a:extLst>
              <a:ext uri="{FF2B5EF4-FFF2-40B4-BE49-F238E27FC236}">
                <a16:creationId xmlns:a16="http://schemas.microsoft.com/office/drawing/2014/main" id="{1E6629AF-EBB3-B044-A7B5-C25C63774EDE}"/>
              </a:ext>
            </a:extLst>
          </p:cNvPr>
          <p:cNvPicPr>
            <a:picLocks noChangeAspect="1"/>
          </p:cNvPicPr>
          <p:nvPr/>
        </p:nvPicPr>
        <p:blipFill>
          <a:blip r:embed="rId4"/>
          <a:stretch>
            <a:fillRect/>
          </a:stretch>
        </p:blipFill>
        <p:spPr>
          <a:xfrm>
            <a:off x="1933189" y="1615264"/>
            <a:ext cx="830483" cy="879818"/>
          </a:xfrm>
          <a:prstGeom prst="rect">
            <a:avLst/>
          </a:prstGeom>
        </p:spPr>
      </p:pic>
      <p:pic>
        <p:nvPicPr>
          <p:cNvPr id="26" name="Picture 25">
            <a:extLst>
              <a:ext uri="{FF2B5EF4-FFF2-40B4-BE49-F238E27FC236}">
                <a16:creationId xmlns:a16="http://schemas.microsoft.com/office/drawing/2014/main" id="{272F3844-77E9-584B-95A8-45ADAAF66BA8}"/>
              </a:ext>
            </a:extLst>
          </p:cNvPr>
          <p:cNvPicPr>
            <a:picLocks noChangeAspect="1"/>
          </p:cNvPicPr>
          <p:nvPr/>
        </p:nvPicPr>
        <p:blipFill>
          <a:blip r:embed="rId5"/>
          <a:stretch>
            <a:fillRect/>
          </a:stretch>
        </p:blipFill>
        <p:spPr>
          <a:xfrm>
            <a:off x="5108133" y="1731982"/>
            <a:ext cx="893178" cy="734223"/>
          </a:xfrm>
          <a:prstGeom prst="rect">
            <a:avLst/>
          </a:prstGeom>
        </p:spPr>
      </p:pic>
      <p:pic>
        <p:nvPicPr>
          <p:cNvPr id="27" name="Picture 26">
            <a:extLst>
              <a:ext uri="{FF2B5EF4-FFF2-40B4-BE49-F238E27FC236}">
                <a16:creationId xmlns:a16="http://schemas.microsoft.com/office/drawing/2014/main" id="{518B0ABA-ABE2-B144-8331-10A7C6229E29}"/>
              </a:ext>
            </a:extLst>
          </p:cNvPr>
          <p:cNvPicPr>
            <a:picLocks noChangeAspect="1"/>
          </p:cNvPicPr>
          <p:nvPr/>
        </p:nvPicPr>
        <p:blipFill>
          <a:blip r:embed="rId6"/>
          <a:stretch>
            <a:fillRect/>
          </a:stretch>
        </p:blipFill>
        <p:spPr>
          <a:xfrm>
            <a:off x="8424334" y="1617268"/>
            <a:ext cx="831605" cy="1019124"/>
          </a:xfrm>
          <a:prstGeom prst="rect">
            <a:avLst/>
          </a:prstGeom>
        </p:spPr>
      </p:pic>
    </p:spTree>
    <p:extLst>
      <p:ext uri="{BB962C8B-B14F-4D97-AF65-F5344CB8AC3E}">
        <p14:creationId xmlns:p14="http://schemas.microsoft.com/office/powerpoint/2010/main" val="366132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1BF74E-B0DA-884D-8B46-010B5A44E5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94" y="8624"/>
            <a:ext cx="12197094" cy="5601010"/>
          </a:xfrm>
          <a:prstGeom prst="rect">
            <a:avLst/>
          </a:prstGeom>
        </p:spPr>
      </p:pic>
      <p:sp>
        <p:nvSpPr>
          <p:cNvPr id="21" name="Right Arrow 20">
            <a:extLst>
              <a:ext uri="{FF2B5EF4-FFF2-40B4-BE49-F238E27FC236}">
                <a16:creationId xmlns:a16="http://schemas.microsoft.com/office/drawing/2014/main" id="{BC69FAE5-D8D5-5F47-BA50-289D3A9CAFD4}"/>
              </a:ext>
            </a:extLst>
          </p:cNvPr>
          <p:cNvSpPr/>
          <p:nvPr/>
        </p:nvSpPr>
        <p:spPr>
          <a:xfrm>
            <a:off x="6610264" y="2206679"/>
            <a:ext cx="4351247" cy="48789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Right Arrow 19">
            <a:extLst>
              <a:ext uri="{FF2B5EF4-FFF2-40B4-BE49-F238E27FC236}">
                <a16:creationId xmlns:a16="http://schemas.microsoft.com/office/drawing/2014/main" id="{E5905FCC-B703-9449-BA76-5B1AC908CBB9}"/>
              </a:ext>
            </a:extLst>
          </p:cNvPr>
          <p:cNvSpPr/>
          <p:nvPr/>
        </p:nvSpPr>
        <p:spPr>
          <a:xfrm>
            <a:off x="2337142" y="1544298"/>
            <a:ext cx="8624370" cy="487892"/>
          </a:xfrm>
          <a:prstGeom prst="rightArrow">
            <a:avLst/>
          </a:prstGeom>
          <a:solidFill>
            <a:srgbClr val="FF765C"/>
          </a:solidFill>
          <a:ln>
            <a:solidFill>
              <a:srgbClr val="FF7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349279" y="0"/>
            <a:ext cx="7748749" cy="1201770"/>
          </a:xfrm>
        </p:spPr>
        <p:txBody>
          <a:bodyPr>
            <a:normAutofit/>
          </a:bodyPr>
          <a:lstStyle/>
          <a:p>
            <a:r>
              <a:rPr lang="da-DK" dirty="0">
                <a:solidFill>
                  <a:schemeClr val="bg1"/>
                </a:solidFill>
              </a:rPr>
              <a:t>2. Eksempel</a:t>
            </a: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587022" y="3675962"/>
            <a:ext cx="3431821" cy="2023984"/>
          </a:xfrm>
        </p:spPr>
        <p:txBody>
          <a:bodyPr>
            <a:noAutofit/>
          </a:bodyPr>
          <a:lstStyle/>
          <a:p>
            <a:pPr marL="0" lvl="0" indent="0" algn="ctr">
              <a:buNone/>
            </a:pPr>
            <a:r>
              <a:rPr lang="da-DK" sz="1400" dirty="0">
                <a:solidFill>
                  <a:schemeClr val="bg1"/>
                </a:solidFill>
                <a:latin typeface="Arial" panose="020B0604020202020204" pitchFamily="34" charset="0"/>
                <a:cs typeface="Arial" panose="020B0604020202020204" pitchFamily="34" charset="0"/>
              </a:rPr>
              <a:t>Frivilligkoordinator informerer underviserne om mulighederne i foreningslivet. Underviserne opsøger de unge og motivere til deltagelse på baggrund af kendskab til de unges interesser, behov og barrierer.</a:t>
            </a: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4</a:t>
            </a:fld>
            <a:endParaRPr lang="en-US" dirty="0"/>
          </a:p>
        </p:txBody>
      </p:sp>
      <p:sp>
        <p:nvSpPr>
          <p:cNvPr id="12" name="Oval 11">
            <a:extLst>
              <a:ext uri="{FF2B5EF4-FFF2-40B4-BE49-F238E27FC236}">
                <a16:creationId xmlns:a16="http://schemas.microsoft.com/office/drawing/2014/main" id="{7CD4DC25-B8C7-D145-A0F0-ACC490D1593E}"/>
              </a:ext>
            </a:extLst>
          </p:cNvPr>
          <p:cNvSpPr/>
          <p:nvPr/>
        </p:nvSpPr>
        <p:spPr>
          <a:xfrm>
            <a:off x="1261057" y="1402771"/>
            <a:ext cx="2131664" cy="2131664"/>
          </a:xfrm>
          <a:prstGeom prst="ellipse">
            <a:avLst/>
          </a:prstGeom>
          <a:solidFill>
            <a:srgbClr val="FF7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Content Placeholder 2">
            <a:extLst>
              <a:ext uri="{FF2B5EF4-FFF2-40B4-BE49-F238E27FC236}">
                <a16:creationId xmlns:a16="http://schemas.microsoft.com/office/drawing/2014/main" id="{93CB1A5E-B133-9841-BDA8-E095D6B8B44C}"/>
              </a:ext>
            </a:extLst>
          </p:cNvPr>
          <p:cNvSpPr txBox="1">
            <a:spLocks/>
          </p:cNvSpPr>
          <p:nvPr/>
        </p:nvSpPr>
        <p:spPr>
          <a:xfrm>
            <a:off x="4332675" y="3698728"/>
            <a:ext cx="2464892" cy="144450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400" dirty="0">
                <a:solidFill>
                  <a:schemeClr val="bg1"/>
                </a:solidFill>
                <a:latin typeface="Arial" panose="020B0604020202020204" pitchFamily="34" charset="0"/>
                <a:cs typeface="Arial" panose="020B0604020202020204" pitchFamily="34" charset="0"/>
              </a:rPr>
              <a:t>De unge prøver kræfter med en konkret, afgrænset frivilligopgave, som har en reel betydning i en forening</a:t>
            </a:r>
          </a:p>
        </p:txBody>
      </p:sp>
      <p:sp>
        <p:nvSpPr>
          <p:cNvPr id="11" name="Content Placeholder 2">
            <a:extLst>
              <a:ext uri="{FF2B5EF4-FFF2-40B4-BE49-F238E27FC236}">
                <a16:creationId xmlns:a16="http://schemas.microsoft.com/office/drawing/2014/main" id="{27D52D62-2E5E-B64A-9CAC-85FE45EDF43A}"/>
              </a:ext>
            </a:extLst>
          </p:cNvPr>
          <p:cNvSpPr txBox="1">
            <a:spLocks/>
          </p:cNvSpPr>
          <p:nvPr/>
        </p:nvSpPr>
        <p:spPr>
          <a:xfrm>
            <a:off x="7536604" y="3698728"/>
            <a:ext cx="2593906" cy="160704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400" dirty="0">
                <a:solidFill>
                  <a:schemeClr val="bg1"/>
                </a:solidFill>
                <a:latin typeface="Arial" panose="020B0604020202020204" pitchFamily="34" charset="0"/>
                <a:cs typeface="Arial" panose="020B0604020202020204" pitchFamily="34" charset="0"/>
              </a:rPr>
              <a:t>De unge får et frivilligbevis på, hvilke kompetencer de har udviklet, og hvordan de har været frivillige og gjort en forskel i foreningen. </a:t>
            </a:r>
          </a:p>
        </p:txBody>
      </p:sp>
      <p:sp>
        <p:nvSpPr>
          <p:cNvPr id="14" name="Oval 13">
            <a:extLst>
              <a:ext uri="{FF2B5EF4-FFF2-40B4-BE49-F238E27FC236}">
                <a16:creationId xmlns:a16="http://schemas.microsoft.com/office/drawing/2014/main" id="{EDA6CE31-33F0-CC4A-A705-C798BC01853F}"/>
              </a:ext>
            </a:extLst>
          </p:cNvPr>
          <p:cNvSpPr/>
          <p:nvPr/>
        </p:nvSpPr>
        <p:spPr>
          <a:xfrm>
            <a:off x="4499290" y="1402771"/>
            <a:ext cx="2131664" cy="21316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1028CD27-3CA3-AD4C-B7A1-25629A710980}"/>
              </a:ext>
            </a:extLst>
          </p:cNvPr>
          <p:cNvSpPr/>
          <p:nvPr/>
        </p:nvSpPr>
        <p:spPr>
          <a:xfrm>
            <a:off x="7763017" y="1402771"/>
            <a:ext cx="2131664" cy="213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Content Placeholder 2">
            <a:extLst>
              <a:ext uri="{FF2B5EF4-FFF2-40B4-BE49-F238E27FC236}">
                <a16:creationId xmlns:a16="http://schemas.microsoft.com/office/drawing/2014/main" id="{EF8EE66A-0E44-C64D-B659-4E7016C9B6E5}"/>
              </a:ext>
            </a:extLst>
          </p:cNvPr>
          <p:cNvSpPr txBox="1">
            <a:spLocks/>
          </p:cNvSpPr>
          <p:nvPr/>
        </p:nvSpPr>
        <p:spPr>
          <a:xfrm>
            <a:off x="1461576" y="2645960"/>
            <a:ext cx="1718552" cy="65568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600" dirty="0" err="1">
                <a:solidFill>
                  <a:schemeClr val="bg1"/>
                </a:solidFill>
                <a:latin typeface="Arial" panose="020B0604020202020204" pitchFamily="34" charset="0"/>
                <a:cs typeface="Arial" panose="020B0604020202020204" pitchFamily="34" charset="0"/>
              </a:rPr>
              <a:t>Undervisnings-forløb</a:t>
            </a:r>
            <a:endParaRPr lang="da-DK" sz="1600" dirty="0">
              <a:solidFill>
                <a:schemeClr val="bg1"/>
              </a:solidFill>
              <a:latin typeface="Arial" panose="020B0604020202020204" pitchFamily="34" charset="0"/>
              <a:cs typeface="Arial" panose="020B0604020202020204" pitchFamily="34" charset="0"/>
            </a:endParaRPr>
          </a:p>
        </p:txBody>
      </p:sp>
      <p:sp>
        <p:nvSpPr>
          <p:cNvPr id="22" name="Right Arrow 21">
            <a:extLst>
              <a:ext uri="{FF2B5EF4-FFF2-40B4-BE49-F238E27FC236}">
                <a16:creationId xmlns:a16="http://schemas.microsoft.com/office/drawing/2014/main" id="{E0D86DBA-FC08-A547-9E61-0240E00484DF}"/>
              </a:ext>
            </a:extLst>
          </p:cNvPr>
          <p:cNvSpPr/>
          <p:nvPr/>
        </p:nvSpPr>
        <p:spPr>
          <a:xfrm>
            <a:off x="9053689" y="2889842"/>
            <a:ext cx="1907822" cy="48789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Content Placeholder 2">
            <a:extLst>
              <a:ext uri="{FF2B5EF4-FFF2-40B4-BE49-F238E27FC236}">
                <a16:creationId xmlns:a16="http://schemas.microsoft.com/office/drawing/2014/main" id="{CC850340-75BA-E643-B373-D5BE9F90B720}"/>
              </a:ext>
            </a:extLst>
          </p:cNvPr>
          <p:cNvSpPr txBox="1">
            <a:spLocks/>
          </p:cNvSpPr>
          <p:nvPr/>
        </p:nvSpPr>
        <p:spPr>
          <a:xfrm>
            <a:off x="4473795" y="2879686"/>
            <a:ext cx="2182653" cy="65568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600" dirty="0">
                <a:solidFill>
                  <a:schemeClr val="bg1"/>
                </a:solidFill>
                <a:latin typeface="Arial" panose="020B0604020202020204" pitchFamily="34" charset="0"/>
                <a:cs typeface="Arial" panose="020B0604020202020204" pitchFamily="34" charset="0"/>
              </a:rPr>
              <a:t>Frivilligpraktik</a:t>
            </a:r>
          </a:p>
        </p:txBody>
      </p:sp>
      <p:sp>
        <p:nvSpPr>
          <p:cNvPr id="25" name="Content Placeholder 2">
            <a:extLst>
              <a:ext uri="{FF2B5EF4-FFF2-40B4-BE49-F238E27FC236}">
                <a16:creationId xmlns:a16="http://schemas.microsoft.com/office/drawing/2014/main" id="{0D3A3E7F-BE7F-DA48-8609-14CDA63E3E10}"/>
              </a:ext>
            </a:extLst>
          </p:cNvPr>
          <p:cNvSpPr txBox="1">
            <a:spLocks/>
          </p:cNvSpPr>
          <p:nvPr/>
        </p:nvSpPr>
        <p:spPr>
          <a:xfrm>
            <a:off x="7737522" y="2886381"/>
            <a:ext cx="2182653" cy="65568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a-DK" sz="1600" dirty="0">
                <a:solidFill>
                  <a:schemeClr val="bg1"/>
                </a:solidFill>
                <a:latin typeface="Arial" panose="020B0604020202020204" pitchFamily="34" charset="0"/>
                <a:cs typeface="Arial" panose="020B0604020202020204" pitchFamily="34" charset="0"/>
              </a:rPr>
              <a:t>Frivilligbevis</a:t>
            </a:r>
          </a:p>
        </p:txBody>
      </p:sp>
      <p:pic>
        <p:nvPicPr>
          <p:cNvPr id="24" name="Picture 23">
            <a:extLst>
              <a:ext uri="{FF2B5EF4-FFF2-40B4-BE49-F238E27FC236}">
                <a16:creationId xmlns:a16="http://schemas.microsoft.com/office/drawing/2014/main" id="{BA6FEAFD-C1A4-EF40-8CF5-41AB4C9AC863}"/>
              </a:ext>
            </a:extLst>
          </p:cNvPr>
          <p:cNvPicPr>
            <a:picLocks noChangeAspect="1"/>
          </p:cNvPicPr>
          <p:nvPr/>
        </p:nvPicPr>
        <p:blipFill>
          <a:blip r:embed="rId4"/>
          <a:stretch>
            <a:fillRect/>
          </a:stretch>
        </p:blipFill>
        <p:spPr>
          <a:xfrm>
            <a:off x="1933189" y="1727808"/>
            <a:ext cx="830483" cy="879818"/>
          </a:xfrm>
          <a:prstGeom prst="rect">
            <a:avLst/>
          </a:prstGeom>
        </p:spPr>
      </p:pic>
      <p:pic>
        <p:nvPicPr>
          <p:cNvPr id="26" name="Picture 25">
            <a:extLst>
              <a:ext uri="{FF2B5EF4-FFF2-40B4-BE49-F238E27FC236}">
                <a16:creationId xmlns:a16="http://schemas.microsoft.com/office/drawing/2014/main" id="{1EC9F421-D145-F14A-A57F-202342F7BFE6}"/>
              </a:ext>
            </a:extLst>
          </p:cNvPr>
          <p:cNvPicPr>
            <a:picLocks noChangeAspect="1"/>
          </p:cNvPicPr>
          <p:nvPr/>
        </p:nvPicPr>
        <p:blipFill>
          <a:blip r:embed="rId5"/>
          <a:stretch>
            <a:fillRect/>
          </a:stretch>
        </p:blipFill>
        <p:spPr>
          <a:xfrm>
            <a:off x="5108133" y="1844526"/>
            <a:ext cx="893178" cy="734223"/>
          </a:xfrm>
          <a:prstGeom prst="rect">
            <a:avLst/>
          </a:prstGeom>
        </p:spPr>
      </p:pic>
      <p:pic>
        <p:nvPicPr>
          <p:cNvPr id="27" name="Picture 26">
            <a:extLst>
              <a:ext uri="{FF2B5EF4-FFF2-40B4-BE49-F238E27FC236}">
                <a16:creationId xmlns:a16="http://schemas.microsoft.com/office/drawing/2014/main" id="{A0E8C744-4A52-494B-920F-6E9E5F4FD54C}"/>
              </a:ext>
            </a:extLst>
          </p:cNvPr>
          <p:cNvPicPr>
            <a:picLocks noChangeAspect="1"/>
          </p:cNvPicPr>
          <p:nvPr/>
        </p:nvPicPr>
        <p:blipFill>
          <a:blip r:embed="rId6"/>
          <a:stretch>
            <a:fillRect/>
          </a:stretch>
        </p:blipFill>
        <p:spPr>
          <a:xfrm>
            <a:off x="8424334" y="1729812"/>
            <a:ext cx="831605" cy="1019124"/>
          </a:xfrm>
          <a:prstGeom prst="rect">
            <a:avLst/>
          </a:prstGeom>
        </p:spPr>
      </p:pic>
    </p:spTree>
    <p:extLst>
      <p:ext uri="{BB962C8B-B14F-4D97-AF65-F5344CB8AC3E}">
        <p14:creationId xmlns:p14="http://schemas.microsoft.com/office/powerpoint/2010/main" val="1876861893"/>
      </p:ext>
    </p:extLst>
  </p:cSld>
  <p:clrMapOvr>
    <a:masterClrMapping/>
  </p:clrMapOvr>
</p:sld>
</file>

<file path=ppt/theme/theme1.xml><?xml version="1.0" encoding="utf-8"?>
<a:theme xmlns:a="http://schemas.openxmlformats.org/drawingml/2006/main" name="SketchyVTI">
  <a:themeElements>
    <a:clrScheme name="SUMH">
      <a:dk1>
        <a:srgbClr val="000000"/>
      </a:dk1>
      <a:lt1>
        <a:srgbClr val="FFFFFF"/>
      </a:lt1>
      <a:dk2>
        <a:srgbClr val="2C2B2A"/>
      </a:dk2>
      <a:lt2>
        <a:srgbClr val="D6D7D6"/>
      </a:lt2>
      <a:accent1>
        <a:srgbClr val="E4650E"/>
      </a:accent1>
      <a:accent2>
        <a:srgbClr val="2C2B2A"/>
      </a:accent2>
      <a:accent3>
        <a:srgbClr val="00B7AF"/>
      </a:accent3>
      <a:accent4>
        <a:srgbClr val="F9B2A3"/>
      </a:accent4>
      <a:accent5>
        <a:srgbClr val="CF4979"/>
      </a:accent5>
      <a:accent6>
        <a:srgbClr val="8A96CB"/>
      </a:accent6>
      <a:hlink>
        <a:srgbClr val="2998E3"/>
      </a:hlink>
      <a:folHlink>
        <a:srgbClr val="00B7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6868</TotalTime>
  <Words>326</Words>
  <Application>Microsoft Macintosh PowerPoint</Application>
  <PresentationFormat>Widescreen</PresentationFormat>
  <Paragraphs>35</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SketchyVTI</vt:lpstr>
      <vt:lpstr>Eksempel på  Samarbejsforløb</vt:lpstr>
      <vt:lpstr>De tre hovedelementer</vt:lpstr>
      <vt:lpstr>1. Eksempel</vt:lpstr>
      <vt:lpstr>2. Eksempel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Foreningslivet er drevet af frivillige</dc:title>
  <dc:creator>Katja Lund Knudsen</dc:creator>
  <cp:lastModifiedBy>kamilla bloch</cp:lastModifiedBy>
  <cp:revision>47</cp:revision>
  <dcterms:created xsi:type="dcterms:W3CDTF">2021-02-03T11:47:24Z</dcterms:created>
  <dcterms:modified xsi:type="dcterms:W3CDTF">2021-04-23T13:29:09Z</dcterms:modified>
</cp:coreProperties>
</file>