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8"/>
  </p:notesMasterIdLst>
  <p:sldIdLst>
    <p:sldId id="271" r:id="rId2"/>
    <p:sldId id="261" r:id="rId3"/>
    <p:sldId id="268" r:id="rId4"/>
    <p:sldId id="262" r:id="rId5"/>
    <p:sldId id="267" r:id="rId6"/>
    <p:sldId id="272" r:id="rId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7AF"/>
    <a:srgbClr val="0067AF"/>
    <a:srgbClr val="2D2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6628"/>
  </p:normalViewPr>
  <p:slideViewPr>
    <p:cSldViewPr snapToGrid="0">
      <p:cViewPr varScale="1">
        <p:scale>
          <a:sx n="90" d="100"/>
          <a:sy n="90" d="100"/>
        </p:scale>
        <p:origin x="26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E8E7-3E30-4624-9CCF-E5F0AD3133C9}" type="datetimeFigureOut">
              <a:rPr lang="da-DK" smtClean="0"/>
              <a:t>08/04/2021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543F4-D6A0-42EB-8DBE-C608F3363A94}" type="slidenum">
              <a:rPr lang="da-DK" smtClean="0"/>
              <a:t>‹#›</a:t>
            </a:fld>
            <a:endParaRPr lang="da-DK"/>
          </a:p>
        </p:txBody>
      </p:sp>
    </p:spTree>
    <p:extLst>
      <p:ext uri="{BB962C8B-B14F-4D97-AF65-F5344CB8AC3E}">
        <p14:creationId xmlns:p14="http://schemas.microsoft.com/office/powerpoint/2010/main" val="15372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skolen er klar til at samarbejde med en forening, er det en god idé, at invitere foreningen til et møde, hvor skolen gennemgår sine tanker, planer og drømme for samarbejdet. Her er det vigtigt at skabe rum til gensidig forventningsafstemning, så foreningen også kommer på banen og kan se sig selv i samarbejdet.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333333"/>
                </a:solidFill>
                <a:effectLst/>
                <a:latin typeface="museo-sans"/>
              </a:rPr>
              <a:t>At </a:t>
            </a:r>
            <a:r>
              <a:rPr lang="da-DK" b="0" i="0" dirty="0" err="1">
                <a:solidFill>
                  <a:srgbClr val="333333"/>
                </a:solidFill>
                <a:effectLst/>
                <a:latin typeface="museo-sans"/>
              </a:rPr>
              <a:t>facilitere</a:t>
            </a:r>
            <a:r>
              <a:rPr lang="da-DK" b="0" i="0" dirty="0">
                <a:solidFill>
                  <a:srgbClr val="333333"/>
                </a:solidFill>
                <a:effectLst/>
                <a:latin typeface="museo-sans"/>
              </a:rPr>
              <a:t> sådan en proces handler om at sørge for, at alle i gruppen har det rigtige </a:t>
            </a:r>
            <a:r>
              <a:rPr lang="da-DK" b="0" i="0" dirty="0" err="1">
                <a:solidFill>
                  <a:srgbClr val="333333"/>
                </a:solidFill>
                <a:effectLst/>
                <a:latin typeface="museo-sans"/>
              </a:rPr>
              <a:t>mindset</a:t>
            </a:r>
            <a:r>
              <a:rPr lang="da-DK" b="0" i="0" dirty="0">
                <a:solidFill>
                  <a:srgbClr val="333333"/>
                </a:solidFill>
                <a:effectLst/>
                <a:latin typeface="museo-sans"/>
              </a:rPr>
              <a:t> fra starten af mødet, sørge for gruppen holder fokus hele vejen igennem processen og opnår det forventede resultat – at indlede et samarbejde.</a:t>
            </a:r>
            <a:endParaRPr lang="da-DK" dirty="0"/>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1</a:t>
            </a:fld>
            <a:endParaRPr lang="da-DK"/>
          </a:p>
        </p:txBody>
      </p:sp>
    </p:spTree>
    <p:extLst>
      <p:ext uri="{BB962C8B-B14F-4D97-AF65-F5344CB8AC3E}">
        <p14:creationId xmlns:p14="http://schemas.microsoft.com/office/powerpoint/2010/main" val="156921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tager tid og ressourcer at skabe fundamentet for et bæredygtigt samarbejde, men det er godt givet ud og skaber værdi hele vejen rundt, når alle er med på, hvad målet er for samarbejdet. D</a:t>
            </a:r>
            <a:r>
              <a:rPr lang="da-DK" sz="1800" dirty="0">
                <a:solidFill>
                  <a:srgbClr val="000000"/>
                </a:solidFill>
                <a:effectLst/>
                <a:latin typeface="Arial" panose="020B0604020202020204" pitchFamily="34" charset="0"/>
                <a:ea typeface="Times New Roman" panose="02020603050405020304" pitchFamily="18" charset="0"/>
              </a:rPr>
              <a:t>en unge oplever at lykkes, og foreningerne oplever, at den unge tilfører værdi og gør en reel forskel – uanset om den er lille eller stor. </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2</a:t>
            </a:fld>
            <a:endParaRPr lang="da-DK"/>
          </a:p>
        </p:txBody>
      </p:sp>
    </p:spTree>
    <p:extLst>
      <p:ext uri="{BB962C8B-B14F-4D97-AF65-F5344CB8AC3E}">
        <p14:creationId xmlns:p14="http://schemas.microsoft.com/office/powerpoint/2010/main" val="185525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da-DK" dirty="0"/>
              <a:t>Når du skal få andre til at samarbejde, handler det både om at </a:t>
            </a:r>
            <a:r>
              <a:rPr lang="da-DK" sz="1200" dirty="0">
                <a:solidFill>
                  <a:srgbClr val="333333"/>
                </a:solidFill>
                <a:effectLst/>
                <a:latin typeface="Arial" panose="020B0604020202020204" pitchFamily="34" charset="0"/>
                <a:ea typeface="Times New Roman" panose="02020603050405020304" pitchFamily="18" charset="0"/>
              </a:rPr>
              <a:t>understøtte en fælles forståelse af, hvad inklusion og mangfoldighed er for noget og at italesætte udfordringer og skabe ærlighed omkring det der er svært. </a:t>
            </a:r>
            <a:r>
              <a:rPr lang="da-DK" sz="1200" dirty="0"/>
              <a:t>I den her sammenhæng handler det om, at du skal lede dem igennem en proces, hvor de bliver enige om, hvordan samarbejdet skal se ud, hvilke ressourcer og tid har vi til rådighed, hvem skal inddrages på skolen eller i foreningen, og hvordan organiserer vi arbejdet og de forskellige roller.</a:t>
            </a:r>
            <a:endParaRPr lang="da-DK" sz="1200" dirty="0">
              <a:effectLst/>
              <a:latin typeface="Arial" panose="020B0604020202020204" pitchFamily="34" charset="0"/>
              <a:ea typeface="Calibri" panose="020F0502020204030204" pitchFamily="34" charset="0"/>
            </a:endParaRPr>
          </a:p>
          <a:p>
            <a:pPr>
              <a:lnSpc>
                <a:spcPct val="115000"/>
              </a:lnSpc>
            </a:pPr>
            <a:r>
              <a:rPr lang="da-DK" sz="1200" dirty="0">
                <a:effectLst/>
                <a:latin typeface="Arial" panose="020B0604020202020204" pitchFamily="34" charset="0"/>
                <a:ea typeface="Calibri" panose="020F0502020204030204" pitchFamily="34" charset="0"/>
              </a:rPr>
              <a:t>I foreningslivet kan der være berøringsangst, </a:t>
            </a:r>
            <a:r>
              <a:rPr lang="da-DK" sz="1200" dirty="0" err="1">
                <a:effectLst/>
                <a:latin typeface="Arial" panose="020B0604020202020204" pitchFamily="34" charset="0"/>
                <a:ea typeface="Calibri" panose="020F0502020204030204" pitchFamily="34" charset="0"/>
              </a:rPr>
              <a:t>forforståelser</a:t>
            </a:r>
            <a:r>
              <a:rPr lang="da-DK" sz="1200" dirty="0">
                <a:effectLst/>
                <a:latin typeface="Arial" panose="020B0604020202020204" pitchFamily="34" charset="0"/>
                <a:ea typeface="Calibri" panose="020F0502020204030204" pitchFamily="34" charset="0"/>
              </a:rPr>
              <a:t> og forbehold for at møde unge med særlige behov og en usikkerhed om det kan lade sig gøre at skabe en gensidig succesoplevelse med dine elever som frivillige. Det er derfor et vigtigt opmærksomhedspunkt at arbejde med sammen med foreningerne og skolen, så I finder fælles realistiske løsninger, der kan kompensere for de unges funktionsnedsættelser og gøre frivilligpraktikken til en god oplevelse for alle. </a:t>
            </a:r>
            <a:r>
              <a:rPr lang="da-DK" sz="1200" dirty="0">
                <a:solidFill>
                  <a:srgbClr val="333333"/>
                </a:solidFill>
                <a:effectLst/>
                <a:latin typeface="Arial" panose="020B0604020202020204" pitchFamily="34" charset="0"/>
                <a:ea typeface="Times New Roman" panose="02020603050405020304" pitchFamily="18" charset="0"/>
              </a:rPr>
              <a:t>Det handler bl.a. om</a:t>
            </a:r>
            <a:r>
              <a:rPr lang="da-DK" sz="1200" dirty="0">
                <a:effectLst/>
                <a:latin typeface="Arial" panose="020B0604020202020204" pitchFamily="34" charset="0"/>
                <a:ea typeface="Calibri" panose="020F0502020204030204" pitchFamily="34" charset="0"/>
                <a:cs typeface="Times New Roman" panose="02020603050405020304" pitchFamily="18" charset="0"/>
              </a:rPr>
              <a:t> at identificere de vigtigste kompensationsmuligheder for barrierer hos den unge og i omgivelserne med henblik på at finde løsninger, der kan fungere for både den unge og foreningen.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3</a:t>
            </a:fld>
            <a:endParaRPr lang="da-DK"/>
          </a:p>
        </p:txBody>
      </p:sp>
    </p:spTree>
    <p:extLst>
      <p:ext uri="{BB962C8B-B14F-4D97-AF65-F5344CB8AC3E}">
        <p14:creationId xmlns:p14="http://schemas.microsoft.com/office/powerpoint/2010/main" val="358301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Skab en tryg ramme, hvor både skolen og foreningen får sagt, hvad der er vigtigt for dem for at kunne indlede et samarbejde.</a:t>
            </a: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4</a:t>
            </a:fld>
            <a:endParaRPr lang="da-DK"/>
          </a:p>
        </p:txBody>
      </p:sp>
    </p:spTree>
    <p:extLst>
      <p:ext uri="{BB962C8B-B14F-4D97-AF65-F5344CB8AC3E}">
        <p14:creationId xmlns:p14="http://schemas.microsoft.com/office/powerpoint/2010/main" val="221957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både skolen og foreningen har delt sine forventninger, er det tid til at skabe et fælles ståsted.</a:t>
            </a:r>
          </a:p>
          <a:p>
            <a:r>
              <a:rPr lang="da-DK" dirty="0"/>
              <a:t>Denne fase er altafgørende, og det er her grundstenene for det videre arbejde bliver lagt. </a:t>
            </a:r>
          </a:p>
          <a:p>
            <a:r>
              <a:rPr lang="da-DK" dirty="0"/>
              <a:t>I denne fase handler det om, at arbejde konstruktivt og i fællesskab forsøge at beskrive rammerne for forløbet. Det er her emner, værdier og problemstillinger bliver aktualiseret og udvalgt. I denne del handler det i høj grad om at vekselvirke mellem at stille spørgsmål, lytte og agere ud fra det, der bliver sagt: Det er sådan den gode kommunikation opstår.</a:t>
            </a:r>
          </a:p>
          <a:p>
            <a:r>
              <a:rPr lang="da-DK" dirty="0"/>
              <a:t>Forslag til temaer der skal danne rammen om en aftale:</a:t>
            </a:r>
          </a:p>
          <a:p>
            <a:pPr marL="228600" indent="-228600">
              <a:buAutoNum type="arabicPeriod"/>
            </a:pPr>
            <a:r>
              <a:rPr lang="da-DK" b="1" dirty="0"/>
              <a:t>Frivilligopgaven</a:t>
            </a: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Bed foreningen om at beskrive frivilligopgaverne enkelt og konkret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Spørg foreningen og inddrag skolen i at vurdere, hvilke af disse frivilligopgaver den unge med fordel kan være med til at løse</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rPr>
              <a:t>Invitér gerne foreningen til at tænke i alternative eller usynlige frivilligopgaver, hvis opgaverne ikke lige matcher den unge. </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da-DK" sz="1800" dirty="0">
                <a:effectLst/>
                <a:latin typeface="Arial" panose="020B0604020202020204" pitchFamily="34" charset="0"/>
                <a:ea typeface="Calibri" panose="020F0502020204030204" pitchFamily="34" charset="0"/>
                <a:cs typeface="Times New Roman" panose="02020603050405020304" pitchFamily="18" charset="0"/>
              </a:rPr>
              <a:t>Kan foreningen justere rammerne for frivilligopgaverne ved behov for fx støtte fra underviser, flere pauser, kortere eller færre vagter?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skolen eller foreningen nogle bekymringer, som skal adresseres i forhold til frivilligopgaven?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Aftal hvilke opgaver de unge kan være med til at løse og under hvilke forudsætninger.</a:t>
            </a:r>
            <a:endParaRPr lang="da-DK" sz="1800" b="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50000"/>
              </a:lnSpc>
              <a:buFont typeface="Symbol" panose="05050102010706020507" pitchFamily="18" charset="2"/>
              <a:buNone/>
            </a:pPr>
            <a:r>
              <a:rPr lang="da-DK" sz="1800" b="1" dirty="0">
                <a:effectLst/>
                <a:latin typeface="Calibri" panose="020F0502020204030204" pitchFamily="34" charset="0"/>
                <a:cs typeface="Times New Roman" panose="02020603050405020304" pitchFamily="18" charset="0"/>
              </a:rPr>
              <a:t>2. </a:t>
            </a:r>
            <a:r>
              <a:rPr lang="da-DK" sz="1800" b="1" dirty="0"/>
              <a:t>Tilgængelighed og fleksibilitet</a:t>
            </a: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skolen mulighed for at sende en lærer med (i starten)?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bliver de unge klædt på til at løse opgaverne – hvad gør I, og hvad kan jeg gøre, inden den unge starter?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foreningen mulighed for at udpege en kontaktperson, som den unge bliver budt velkommen af og kan spørge til råds i starten?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Vil foreningen være imødekommende overfor at bruge lidt ekstra tid på en introduktion?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foreningen evt. mulighed for at få flere unge ud på en gang? Det kan føles trygt for nogle unge at følges i en gruppe og deles om opgaverne i starten.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skolen eller foreningen nogle bekymringer, som skal adresseres i forhold til tilgængelighed og fleksibilitet?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Aftal hvilke rammer foreningen kan tilbyde den unge og under hvilke forudsætninger.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da-DK" sz="1800" dirty="0">
                <a:effectLst/>
                <a:latin typeface="Arial" panose="020B0604020202020204" pitchFamily="34" charset="0"/>
                <a:ea typeface="Calibri" panose="020F0502020204030204" pitchFamily="34" charset="0"/>
                <a:cs typeface="Times New Roman" panose="02020603050405020304" pitchFamily="18" charset="0"/>
              </a:rPr>
              <a:t> 3. </a:t>
            </a:r>
            <a:r>
              <a:rPr lang="da-DK" sz="1800" b="1" dirty="0">
                <a:effectLst/>
                <a:latin typeface="Arial" panose="020B0604020202020204" pitchFamily="34" charset="0"/>
                <a:ea typeface="Calibri" panose="020F0502020204030204" pitchFamily="34" charset="0"/>
                <a:cs typeface="Times New Roman" panose="02020603050405020304" pitchFamily="18" charset="0"/>
              </a:rPr>
              <a:t>Frivilligforløbet</a:t>
            </a: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Hvem skal de unge samarbejde med?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Hvad tænker de eksisterende frivillige om de unge?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Er der særlige opmærksomhedspunkter omkring samarbejdet mellem de eksisterende frivillige og den unge i form af bekymringer, som I skal adressere for at skabe et godt arbejdsmiljø?</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 ofte tager vi en status på forløbet, og hvem er kontaktperson i foreningen?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foreningen lyst og mulighed for at være med til aktiviteter i nuværende eller fremtidige undervisningsforløb, såsom foreningsbasar og foreningsbesøg, der kan være med til at bygge bro mellem ung og forening?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Har skolen eller foreningen nogle bekymringer, som skal adresseres i forhold til frivilligforløbet?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Symbol" panose="05050102010706020507" pitchFamily="18" charset="2"/>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Aftal rammerne for frivilligpraktikken, herunder plan for opstart og varighed og aftalte støtteforanstaltninger.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50000"/>
              </a:lnSpc>
              <a:buFont typeface="Symbol" panose="05050102010706020507" pitchFamily="18" charset="2"/>
              <a:buNone/>
            </a:pPr>
            <a:endParaRPr lang="da-DK" sz="1800" dirty="0"/>
          </a:p>
          <a:p>
            <a:endParaRPr lang="da-DK" dirty="0"/>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5</a:t>
            </a:fld>
            <a:endParaRPr lang="da-DK"/>
          </a:p>
        </p:txBody>
      </p:sp>
    </p:spTree>
    <p:extLst>
      <p:ext uri="{BB962C8B-B14F-4D97-AF65-F5344CB8AC3E}">
        <p14:creationId xmlns:p14="http://schemas.microsoft.com/office/powerpoint/2010/main" val="21404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den sidste fase handler det om at gøre forventningsafstemningen synlig for alle parter. Det kan foregå på mange måder og forventningsafstemningen kan have mange former og ’ansigter’ </a:t>
            </a:r>
          </a:p>
          <a:p>
            <a:endParaRPr lang="da-DK" dirty="0"/>
          </a:p>
        </p:txBody>
      </p:sp>
      <p:sp>
        <p:nvSpPr>
          <p:cNvPr id="4" name="Slide Number Placeholder 3"/>
          <p:cNvSpPr>
            <a:spLocks noGrp="1"/>
          </p:cNvSpPr>
          <p:nvPr>
            <p:ph type="sldNum" sz="quarter" idx="5"/>
          </p:nvPr>
        </p:nvSpPr>
        <p:spPr/>
        <p:txBody>
          <a:bodyPr/>
          <a:lstStyle/>
          <a:p>
            <a:fld id="{943543F4-D6A0-42EB-8DBE-C608F3363A94}" type="slidenum">
              <a:rPr lang="da-DK" smtClean="0"/>
              <a:t>6</a:t>
            </a:fld>
            <a:endParaRPr lang="da-DK"/>
          </a:p>
        </p:txBody>
      </p:sp>
    </p:spTree>
    <p:extLst>
      <p:ext uri="{BB962C8B-B14F-4D97-AF65-F5344CB8AC3E}">
        <p14:creationId xmlns:p14="http://schemas.microsoft.com/office/powerpoint/2010/main" val="1812790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A30118D9-1D9E-0949-977A-27CDD8E8F335}" type="datetime1">
              <a:rPr lang="da-DK" smtClean="0"/>
              <a:t>08/04/2021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02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6C0D9265-1648-E543-92CF-73991131BDC6}" type="datetime1">
              <a:rPr lang="da-DK" smtClean="0"/>
              <a:t>08/04/2021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6661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FD41013B-6BEC-CD4F-A5CE-A143E6023C8C}" type="datetime1">
              <a:rPr lang="da-DK" smtClean="0"/>
              <a:t>08/04/2021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91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480852" y="323086"/>
            <a:ext cx="10515600" cy="706930"/>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80852" y="1524856"/>
            <a:ext cx="10515600" cy="4251960"/>
          </a:xfrm>
        </p:spPr>
        <p:txBody>
          <a:bodyPr>
            <a:normAutofit/>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5357648" y="6188190"/>
            <a:ext cx="1153510" cy="365125"/>
          </a:xfrm>
        </p:spPr>
        <p:txBody>
          <a:bodyPr/>
          <a:lstStyle>
            <a:lvl1pPr>
              <a:defRPr sz="1200">
                <a:solidFill>
                  <a:schemeClr val="tx1"/>
                </a:solidFill>
              </a:defRPr>
            </a:lvl1pPr>
          </a:lstStyle>
          <a:p>
            <a:fld id="{D6C9CFB8-815B-AC46-82C2-A8433706F0EE}" type="datetime1">
              <a:rPr lang="da-DK" smtClean="0"/>
              <a:t>08/04/2021</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511158" y="6188190"/>
            <a:ext cx="4114800" cy="365125"/>
          </a:xfrm>
        </p:spPr>
        <p:txBody>
          <a:bodyPr/>
          <a:lstStyle>
            <a:lvl1pPr>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625958" y="6188190"/>
            <a:ext cx="727841" cy="365125"/>
          </a:xfrm>
        </p:spPr>
        <p:txBody>
          <a:bodyPr/>
          <a:lstStyle>
            <a:lvl1pPr>
              <a:defRPr>
                <a:solidFill>
                  <a:schemeClr val="tx1"/>
                </a:solidFill>
              </a:defRPr>
            </a:lvl1pPr>
          </a:lstStyle>
          <a:p>
            <a:fld id="{A7CD31F4-64FA-4BA0-9498-67783267A8C8}" type="slidenum">
              <a:rPr lang="en-US" smtClean="0"/>
              <a:pPr/>
              <a:t>‹#›</a:t>
            </a:fld>
            <a:endParaRPr lang="en-US" dirty="0"/>
          </a:p>
        </p:txBody>
      </p:sp>
      <p:pic>
        <p:nvPicPr>
          <p:cNvPr id="7" name="Picture 6">
            <a:extLst>
              <a:ext uri="{FF2B5EF4-FFF2-40B4-BE49-F238E27FC236}">
                <a16:creationId xmlns:a16="http://schemas.microsoft.com/office/drawing/2014/main" id="{9438E016-EB80-074C-A468-92003625D003}"/>
              </a:ext>
            </a:extLst>
          </p:cNvPr>
          <p:cNvPicPr>
            <a:picLocks noChangeAspect="1"/>
          </p:cNvPicPr>
          <p:nvPr userDrawn="1"/>
        </p:nvPicPr>
        <p:blipFill>
          <a:blip r:embed="rId2"/>
          <a:stretch>
            <a:fillRect/>
          </a:stretch>
        </p:blipFill>
        <p:spPr>
          <a:xfrm>
            <a:off x="543915" y="6102350"/>
            <a:ext cx="457200" cy="508000"/>
          </a:xfrm>
          <a:prstGeom prst="rect">
            <a:avLst/>
          </a:prstGeom>
        </p:spPr>
      </p:pic>
      <p:sp>
        <p:nvSpPr>
          <p:cNvPr id="9" name="TextBox 8">
            <a:extLst>
              <a:ext uri="{FF2B5EF4-FFF2-40B4-BE49-F238E27FC236}">
                <a16:creationId xmlns:a16="http://schemas.microsoft.com/office/drawing/2014/main" id="{3C778D8C-C102-DF47-8C2C-BDBDA0A90C8B}"/>
              </a:ext>
            </a:extLst>
          </p:cNvPr>
          <p:cNvSpPr txBox="1"/>
          <p:nvPr userDrawn="1"/>
        </p:nvSpPr>
        <p:spPr>
          <a:xfrm>
            <a:off x="1132785" y="6271656"/>
            <a:ext cx="3273777" cy="215444"/>
          </a:xfrm>
          <a:prstGeom prst="rect">
            <a:avLst/>
          </a:prstGeom>
          <a:noFill/>
        </p:spPr>
        <p:txBody>
          <a:bodyPr wrap="square" rtlCol="0">
            <a:spAutoFit/>
          </a:bodyPr>
          <a:lstStyle/>
          <a:p>
            <a:r>
              <a:rPr lang="da-DK" sz="800" dirty="0"/>
              <a:t>2021 by SUMH og Frivilligcenter Vesterbro/</a:t>
            </a:r>
            <a:r>
              <a:rPr lang="da-DK" sz="800" dirty="0" err="1"/>
              <a:t>Kgs</a:t>
            </a:r>
            <a:r>
              <a:rPr lang="da-DK" sz="800" dirty="0"/>
              <a:t>. Enghave/Valby</a:t>
            </a:r>
          </a:p>
        </p:txBody>
      </p:sp>
      <p:sp>
        <p:nvSpPr>
          <p:cNvPr id="10" name="Rectangle 9">
            <a:extLst>
              <a:ext uri="{FF2B5EF4-FFF2-40B4-BE49-F238E27FC236}">
                <a16:creationId xmlns:a16="http://schemas.microsoft.com/office/drawing/2014/main" id="{598CB134-2CD8-D345-B602-4DFFEF923229}"/>
              </a:ext>
            </a:extLst>
          </p:cNvPr>
          <p:cNvSpPr/>
          <p:nvPr userDrawn="1"/>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3316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9DD46F8-24DD-8D49-B8AC-6B72361A3C31}" type="datetime1">
              <a:rPr lang="da-DK" smtClean="0"/>
              <a:t>08/04/2021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141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3B751B21-A1E2-144A-A7C3-0C2F1F5F022A}" type="datetime1">
              <a:rPr lang="da-DK" smtClean="0"/>
              <a:t>08/04/2021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501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B344C864-6152-0043-BB70-1499A4CA4BA3}" type="datetime1">
              <a:rPr lang="da-DK" smtClean="0"/>
              <a:t>08/04/2021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5315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4000"/>
            </a:lvl1pPr>
          </a:lstStyle>
          <a:p>
            <a:r>
              <a:rPr lang="en-US" dirty="0"/>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A528A9F-EFC4-124C-8561-892C8532CDD4}" type="datetime1">
              <a:rPr lang="da-DK" smtClean="0"/>
              <a:t>08/04/2021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4291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941A7F68-2373-4B4B-9225-1CEFA874EEA0}" type="datetime1">
              <a:rPr lang="da-DK" smtClean="0"/>
              <a:t>08/04/2021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3218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527EC7DA-504A-ED42-8546-5198B2A82B97}" type="datetime1">
              <a:rPr lang="da-DK" smtClean="0"/>
              <a:t>08/04/2021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8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444057E-6D4F-9A4D-8EEE-FE33E0274DEF}" type="datetime1">
              <a:rPr lang="da-DK" smtClean="0"/>
              <a:t>08/04/2021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89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835775-F85F-DF4F-8FB7-28B036E40F78}" type="datetime1">
              <a:rPr lang="da-DK" smtClean="0"/>
              <a:t>08/04/2021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252848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6" r:id="rId7"/>
    <p:sldLayoutId id="2147483687" r:id="rId8"/>
    <p:sldLayoutId id="2147483688" r:id="rId9"/>
    <p:sldLayoutId id="2147483689" r:id="rId10"/>
    <p:sldLayoutId id="2147483691" r:id="rId11"/>
  </p:sldLayoutIdLst>
  <p:hf hdr="0" ftr="0" dt="0"/>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181067-234C-554E-8014-DA4B16BF57D1}"/>
              </a:ext>
            </a:extLst>
          </p:cNvPr>
          <p:cNvSpPr/>
          <p:nvPr/>
        </p:nvSpPr>
        <p:spPr>
          <a:xfrm>
            <a:off x="0" y="0"/>
            <a:ext cx="12192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01999169-FA01-7948-B356-A4E4078F17C1}"/>
              </a:ext>
            </a:extLst>
          </p:cNvPr>
          <p:cNvSpPr/>
          <p:nvPr/>
        </p:nvSpPr>
        <p:spPr>
          <a:xfrm>
            <a:off x="8229600" y="768926"/>
            <a:ext cx="3137837" cy="31378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4684F72-453D-114D-9757-0E20DBE639C7}"/>
              </a:ext>
            </a:extLst>
          </p:cNvPr>
          <p:cNvSpPr>
            <a:spLocks noGrp="1"/>
          </p:cNvSpPr>
          <p:nvPr>
            <p:ph type="ctrTitle"/>
          </p:nvPr>
        </p:nvSpPr>
        <p:spPr/>
        <p:txBody>
          <a:bodyPr/>
          <a:lstStyle/>
          <a:p>
            <a:r>
              <a:rPr lang="da-DK" dirty="0">
                <a:solidFill>
                  <a:schemeClr val="bg1"/>
                </a:solidFill>
              </a:rPr>
              <a:t>Skab et godt </a:t>
            </a:r>
            <a:r>
              <a:rPr lang="da-DK" dirty="0" err="1">
                <a:solidFill>
                  <a:schemeClr val="bg1"/>
                </a:solidFill>
              </a:rPr>
              <a:t>samarbeje</a:t>
            </a:r>
            <a:endParaRPr lang="da-DK" dirty="0">
              <a:solidFill>
                <a:schemeClr val="bg1"/>
              </a:solidFill>
            </a:endParaRPr>
          </a:p>
        </p:txBody>
      </p:sp>
      <p:sp>
        <p:nvSpPr>
          <p:cNvPr id="3" name="Subtitle 2">
            <a:extLst>
              <a:ext uri="{FF2B5EF4-FFF2-40B4-BE49-F238E27FC236}">
                <a16:creationId xmlns:a16="http://schemas.microsoft.com/office/drawing/2014/main" id="{A8F12D08-9C05-9F47-805C-1109D20B0653}"/>
              </a:ext>
            </a:extLst>
          </p:cNvPr>
          <p:cNvSpPr>
            <a:spLocks noGrp="1"/>
          </p:cNvSpPr>
          <p:nvPr>
            <p:ph type="subTitle" idx="1"/>
          </p:nvPr>
        </p:nvSpPr>
        <p:spPr>
          <a:xfrm>
            <a:off x="841248" y="4983480"/>
            <a:ext cx="7567966" cy="1124712"/>
          </a:xfrm>
        </p:spPr>
        <p:txBody>
          <a:bodyPr/>
          <a:lstStyle/>
          <a:p>
            <a:endParaRPr lang="da-DK" dirty="0"/>
          </a:p>
        </p:txBody>
      </p:sp>
      <p:pic>
        <p:nvPicPr>
          <p:cNvPr id="10" name="Picture 9">
            <a:extLst>
              <a:ext uri="{FF2B5EF4-FFF2-40B4-BE49-F238E27FC236}">
                <a16:creationId xmlns:a16="http://schemas.microsoft.com/office/drawing/2014/main" id="{A1D43AC2-6727-9D42-99E1-08FBA98DA0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0533" y="1392178"/>
            <a:ext cx="2061675" cy="1877153"/>
          </a:xfrm>
          <a:prstGeom prst="rect">
            <a:avLst/>
          </a:prstGeom>
        </p:spPr>
      </p:pic>
      <p:pic>
        <p:nvPicPr>
          <p:cNvPr id="12" name="Picture 11">
            <a:extLst>
              <a:ext uri="{FF2B5EF4-FFF2-40B4-BE49-F238E27FC236}">
                <a16:creationId xmlns:a16="http://schemas.microsoft.com/office/drawing/2014/main" id="{E9802155-C7E6-CB40-B6FD-920576B81B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448" y="1393046"/>
            <a:ext cx="2063681" cy="1878980"/>
          </a:xfrm>
          <a:prstGeom prst="rect">
            <a:avLst/>
          </a:prstGeom>
        </p:spPr>
      </p:pic>
      <p:sp>
        <p:nvSpPr>
          <p:cNvPr id="5" name="Slide Number Placeholder 4">
            <a:extLst>
              <a:ext uri="{FF2B5EF4-FFF2-40B4-BE49-F238E27FC236}">
                <a16:creationId xmlns:a16="http://schemas.microsoft.com/office/drawing/2014/main" id="{7F839D6D-0AEF-9B46-A37A-D9C96361F3AA}"/>
              </a:ext>
            </a:extLst>
          </p:cNvPr>
          <p:cNvSpPr>
            <a:spLocks noGrp="1"/>
          </p:cNvSpPr>
          <p:nvPr>
            <p:ph type="sldNum" sz="quarter" idx="12"/>
          </p:nvPr>
        </p:nvSpPr>
        <p:spPr/>
        <p:txBody>
          <a:bodyPr/>
          <a:lstStyle/>
          <a:p>
            <a:fld id="{A7CD31F4-64FA-4BA0-9498-67783267A8C8}" type="slidenum">
              <a:rPr lang="en-US" smtClean="0"/>
              <a:t>1</a:t>
            </a:fld>
            <a:endParaRPr lang="en-US"/>
          </a:p>
        </p:txBody>
      </p:sp>
    </p:spTree>
    <p:extLst>
      <p:ext uri="{BB962C8B-B14F-4D97-AF65-F5344CB8AC3E}">
        <p14:creationId xmlns:p14="http://schemas.microsoft.com/office/powerpoint/2010/main" val="265766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2</a:t>
            </a:fld>
            <a:endParaRPr lang="en-US" dirty="0"/>
          </a:p>
        </p:txBody>
      </p:sp>
      <p:pic>
        <p:nvPicPr>
          <p:cNvPr id="14" name="Picture 13">
            <a:extLst>
              <a:ext uri="{FF2B5EF4-FFF2-40B4-BE49-F238E27FC236}">
                <a16:creationId xmlns:a16="http://schemas.microsoft.com/office/drawing/2014/main" id="{219E5CFF-B9FD-F640-A6DC-40A90DC3C3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5870222"/>
          </a:xfrm>
          <a:prstGeom prst="rect">
            <a:avLst/>
          </a:prstGeom>
        </p:spPr>
      </p:pic>
      <p:sp>
        <p:nvSpPr>
          <p:cNvPr id="15" name="Title 1">
            <a:extLst>
              <a:ext uri="{FF2B5EF4-FFF2-40B4-BE49-F238E27FC236}">
                <a16:creationId xmlns:a16="http://schemas.microsoft.com/office/drawing/2014/main" id="{EB696741-15F5-224D-AD5D-DF451F522BB6}"/>
              </a:ext>
            </a:extLst>
          </p:cNvPr>
          <p:cNvSpPr>
            <a:spLocks noGrp="1"/>
          </p:cNvSpPr>
          <p:nvPr>
            <p:ph type="title"/>
          </p:nvPr>
        </p:nvSpPr>
        <p:spPr>
          <a:xfrm>
            <a:off x="589095" y="56272"/>
            <a:ext cx="6191533" cy="1201770"/>
          </a:xfrm>
        </p:spPr>
        <p:txBody>
          <a:bodyPr>
            <a:normAutofit/>
          </a:bodyPr>
          <a:lstStyle/>
          <a:p>
            <a:r>
              <a:rPr lang="da-DK" dirty="0">
                <a:solidFill>
                  <a:schemeClr val="bg1"/>
                </a:solidFill>
              </a:rPr>
              <a:t>Når samarbejdet ikke er på plads</a:t>
            </a:r>
          </a:p>
        </p:txBody>
      </p:sp>
      <p:sp>
        <p:nvSpPr>
          <p:cNvPr id="16" name="Content Placeholder 2">
            <a:extLst>
              <a:ext uri="{FF2B5EF4-FFF2-40B4-BE49-F238E27FC236}">
                <a16:creationId xmlns:a16="http://schemas.microsoft.com/office/drawing/2014/main" id="{BF6A820B-379C-2044-89DA-35F09C2C3C0C}"/>
              </a:ext>
            </a:extLst>
          </p:cNvPr>
          <p:cNvSpPr>
            <a:spLocks noGrp="1"/>
          </p:cNvSpPr>
          <p:nvPr>
            <p:ph idx="1"/>
          </p:nvPr>
        </p:nvSpPr>
        <p:spPr>
          <a:xfrm>
            <a:off x="589095" y="1180335"/>
            <a:ext cx="5001353" cy="4080982"/>
          </a:xfrm>
        </p:spPr>
        <p:txBody>
          <a:bodyPr>
            <a:normAutofit fontScale="92500" lnSpcReduction="20000"/>
          </a:bodyPr>
          <a:lstStyle/>
          <a:p>
            <a:pPr marL="0" indent="0">
              <a:buNone/>
            </a:pPr>
            <a:r>
              <a:rPr lang="da-DK" dirty="0">
                <a:solidFill>
                  <a:schemeClr val="bg1"/>
                </a:solidFill>
                <a:latin typeface="Arial" panose="020B0604020202020204" pitchFamily="34" charset="0"/>
                <a:ea typeface="Calibri" panose="020F0502020204030204" pitchFamily="34" charset="0"/>
                <a:cs typeface="Times New Roman" panose="02020603050405020304" pitchFamily="18" charset="0"/>
              </a:rPr>
              <a:t>En gruppe unge er i frivilligpraktik i en forening, som driver en butik. For at de unge kan lykkes med at være frivillig, er der en underviser med ude butikken for at støtte de unge i at løse opgaverne. Underviserne oplever, at det går rigtig godt, og at de unge udvikler sig og får succesoplever ved at være frivillige. Inden opstart af nyt forløb modtaget underviserne en evaluering fra de eksisterende frivillige i butikken. Det viser sig, at de har en helt anden oplevelse. De forstår grundlæggende ikke, hvilken rolle underviserne har. De oplever, at underviserne står og ser ud som om, de ikke rigtig laver noget. </a:t>
            </a:r>
            <a:endParaRPr lang="da-DK"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A92D7FE-CACB-AA49-B091-7384FD9E3B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3342" y="2876312"/>
            <a:ext cx="3321208" cy="2993909"/>
          </a:xfrm>
          <a:prstGeom prst="rect">
            <a:avLst/>
          </a:prstGeom>
        </p:spPr>
      </p:pic>
      <p:sp>
        <p:nvSpPr>
          <p:cNvPr id="18" name="Oval 17">
            <a:extLst>
              <a:ext uri="{FF2B5EF4-FFF2-40B4-BE49-F238E27FC236}">
                <a16:creationId xmlns:a16="http://schemas.microsoft.com/office/drawing/2014/main" id="{126A37A9-2CE4-954B-AAFB-3E406B6AF11A}"/>
              </a:ext>
            </a:extLst>
          </p:cNvPr>
          <p:cNvSpPr/>
          <p:nvPr/>
        </p:nvSpPr>
        <p:spPr>
          <a:xfrm>
            <a:off x="8693810" y="1568956"/>
            <a:ext cx="2063634" cy="20636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1">
            <a:extLst>
              <a:ext uri="{FF2B5EF4-FFF2-40B4-BE49-F238E27FC236}">
                <a16:creationId xmlns:a16="http://schemas.microsoft.com/office/drawing/2014/main" id="{32C3A0D2-186A-564C-9241-8FCF0E42E0AE}"/>
              </a:ext>
            </a:extLst>
          </p:cNvPr>
          <p:cNvPicPr>
            <a:picLocks noChangeAspect="1"/>
          </p:cNvPicPr>
          <p:nvPr/>
        </p:nvPicPr>
        <p:blipFill>
          <a:blip r:embed="rId5"/>
          <a:stretch>
            <a:fillRect/>
          </a:stretch>
        </p:blipFill>
        <p:spPr>
          <a:xfrm>
            <a:off x="9046361" y="1872544"/>
            <a:ext cx="1282700" cy="1371600"/>
          </a:xfrm>
          <a:prstGeom prst="rect">
            <a:avLst/>
          </a:prstGeom>
        </p:spPr>
      </p:pic>
    </p:spTree>
    <p:extLst>
      <p:ext uri="{BB962C8B-B14F-4D97-AF65-F5344CB8AC3E}">
        <p14:creationId xmlns:p14="http://schemas.microsoft.com/office/powerpoint/2010/main" val="178298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39DEC-F4E0-054D-8A8E-1F9183FED44A}"/>
              </a:ext>
            </a:extLst>
          </p:cNvPr>
          <p:cNvSpPr/>
          <p:nvPr/>
        </p:nvSpPr>
        <p:spPr>
          <a:xfrm>
            <a:off x="0" y="0"/>
            <a:ext cx="12192000" cy="5838056"/>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Oval 16">
            <a:extLst>
              <a:ext uri="{FF2B5EF4-FFF2-40B4-BE49-F238E27FC236}">
                <a16:creationId xmlns:a16="http://schemas.microsoft.com/office/drawing/2014/main" id="{B84750ED-F4B9-4C4E-9520-1BC906D3A92B}"/>
              </a:ext>
            </a:extLst>
          </p:cNvPr>
          <p:cNvSpPr/>
          <p:nvPr/>
        </p:nvSpPr>
        <p:spPr>
          <a:xfrm>
            <a:off x="8678028" y="380355"/>
            <a:ext cx="2313709" cy="231370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3568482" y="4485586"/>
            <a:ext cx="1497960" cy="847832"/>
          </a:xfrm>
        </p:spPr>
        <p:txBody>
          <a:bodyPr>
            <a:normAutofit/>
          </a:bodyPr>
          <a:lstStyle/>
          <a:p>
            <a:pPr marL="0" indent="0">
              <a:buNone/>
            </a:pPr>
            <a:r>
              <a:rPr lang="da-DK" sz="2500" dirty="0">
                <a:solidFill>
                  <a:schemeClr val="bg1"/>
                </a:solidFill>
              </a:rPr>
              <a:t>HVEM?</a:t>
            </a:r>
          </a:p>
        </p:txBody>
      </p:sp>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3</a:t>
            </a:fld>
            <a:endParaRPr lang="en-US" dirty="0"/>
          </a:p>
        </p:txBody>
      </p:sp>
      <p:sp>
        <p:nvSpPr>
          <p:cNvPr id="15" name="Rectangle 14">
            <a:extLst>
              <a:ext uri="{FF2B5EF4-FFF2-40B4-BE49-F238E27FC236}">
                <a16:creationId xmlns:a16="http://schemas.microsoft.com/office/drawing/2014/main" id="{966BBE02-6B97-9647-A99D-DDE6696C8EA0}"/>
              </a:ext>
            </a:extLst>
          </p:cNvPr>
          <p:cNvSpPr/>
          <p:nvPr/>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Content Placeholder 2">
            <a:extLst>
              <a:ext uri="{FF2B5EF4-FFF2-40B4-BE49-F238E27FC236}">
                <a16:creationId xmlns:a16="http://schemas.microsoft.com/office/drawing/2014/main" id="{7455A824-5A4E-F94E-95B0-0F95F5F5FFAD}"/>
              </a:ext>
            </a:extLst>
          </p:cNvPr>
          <p:cNvSpPr txBox="1">
            <a:spLocks/>
          </p:cNvSpPr>
          <p:nvPr/>
        </p:nvSpPr>
        <p:spPr>
          <a:xfrm>
            <a:off x="5458606" y="4221827"/>
            <a:ext cx="1497960" cy="84783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HVAD?</a:t>
            </a:r>
          </a:p>
        </p:txBody>
      </p:sp>
      <p:sp>
        <p:nvSpPr>
          <p:cNvPr id="22" name="Content Placeholder 2">
            <a:extLst>
              <a:ext uri="{FF2B5EF4-FFF2-40B4-BE49-F238E27FC236}">
                <a16:creationId xmlns:a16="http://schemas.microsoft.com/office/drawing/2014/main" id="{057A987A-5959-6947-B617-64C7E57C05FE}"/>
              </a:ext>
            </a:extLst>
          </p:cNvPr>
          <p:cNvSpPr txBox="1">
            <a:spLocks/>
          </p:cNvSpPr>
          <p:nvPr/>
        </p:nvSpPr>
        <p:spPr>
          <a:xfrm>
            <a:off x="6550994" y="3688343"/>
            <a:ext cx="1497960" cy="84783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HVOR?</a:t>
            </a:r>
          </a:p>
        </p:txBody>
      </p:sp>
      <p:sp>
        <p:nvSpPr>
          <p:cNvPr id="23" name="Content Placeholder 2">
            <a:extLst>
              <a:ext uri="{FF2B5EF4-FFF2-40B4-BE49-F238E27FC236}">
                <a16:creationId xmlns:a16="http://schemas.microsoft.com/office/drawing/2014/main" id="{FBF51A19-2DD7-C241-B035-68C29E5D1B04}"/>
              </a:ext>
            </a:extLst>
          </p:cNvPr>
          <p:cNvSpPr txBox="1">
            <a:spLocks/>
          </p:cNvSpPr>
          <p:nvPr/>
        </p:nvSpPr>
        <p:spPr>
          <a:xfrm>
            <a:off x="7100643" y="2993971"/>
            <a:ext cx="2127763" cy="65667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HVORNÅR?</a:t>
            </a:r>
          </a:p>
        </p:txBody>
      </p:sp>
      <p:sp>
        <p:nvSpPr>
          <p:cNvPr id="24" name="Content Placeholder 2">
            <a:extLst>
              <a:ext uri="{FF2B5EF4-FFF2-40B4-BE49-F238E27FC236}">
                <a16:creationId xmlns:a16="http://schemas.microsoft.com/office/drawing/2014/main" id="{078AA2B7-6C25-9844-9564-B1707EB50231}"/>
              </a:ext>
            </a:extLst>
          </p:cNvPr>
          <p:cNvSpPr txBox="1">
            <a:spLocks/>
          </p:cNvSpPr>
          <p:nvPr/>
        </p:nvSpPr>
        <p:spPr>
          <a:xfrm>
            <a:off x="4462667" y="3376194"/>
            <a:ext cx="2088327" cy="62083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HVORFOR?</a:t>
            </a:r>
          </a:p>
        </p:txBody>
      </p:sp>
      <p:sp>
        <p:nvSpPr>
          <p:cNvPr id="25" name="Content Placeholder 2">
            <a:extLst>
              <a:ext uri="{FF2B5EF4-FFF2-40B4-BE49-F238E27FC236}">
                <a16:creationId xmlns:a16="http://schemas.microsoft.com/office/drawing/2014/main" id="{9FE404E5-84D3-D643-BE6E-8782509AE08A}"/>
              </a:ext>
            </a:extLst>
          </p:cNvPr>
          <p:cNvSpPr txBox="1">
            <a:spLocks/>
          </p:cNvSpPr>
          <p:nvPr/>
        </p:nvSpPr>
        <p:spPr>
          <a:xfrm>
            <a:off x="4919464" y="2489767"/>
            <a:ext cx="2273585" cy="55482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HVORDAN?</a:t>
            </a:r>
          </a:p>
        </p:txBody>
      </p:sp>
      <p:sp>
        <p:nvSpPr>
          <p:cNvPr id="26" name="Content Placeholder 2">
            <a:extLst>
              <a:ext uri="{FF2B5EF4-FFF2-40B4-BE49-F238E27FC236}">
                <a16:creationId xmlns:a16="http://schemas.microsoft.com/office/drawing/2014/main" id="{DEFCCB56-5257-AF47-8E77-17271D112F97}"/>
              </a:ext>
            </a:extLst>
          </p:cNvPr>
          <p:cNvSpPr txBox="1">
            <a:spLocks/>
          </p:cNvSpPr>
          <p:nvPr/>
        </p:nvSpPr>
        <p:spPr>
          <a:xfrm>
            <a:off x="9218186" y="4530509"/>
            <a:ext cx="2429157" cy="84783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500" dirty="0">
                <a:solidFill>
                  <a:schemeClr val="bg1"/>
                </a:solidFill>
              </a:rPr>
              <a:t>OG HVAD SÅ?</a:t>
            </a:r>
          </a:p>
        </p:txBody>
      </p:sp>
      <p:sp>
        <p:nvSpPr>
          <p:cNvPr id="27" name="Oval 26">
            <a:extLst>
              <a:ext uri="{FF2B5EF4-FFF2-40B4-BE49-F238E27FC236}">
                <a16:creationId xmlns:a16="http://schemas.microsoft.com/office/drawing/2014/main" id="{246927C8-8C74-554B-BA00-CF049BC618E9}"/>
              </a:ext>
            </a:extLst>
          </p:cNvPr>
          <p:cNvSpPr/>
          <p:nvPr/>
        </p:nvSpPr>
        <p:spPr>
          <a:xfrm>
            <a:off x="5401858" y="380355"/>
            <a:ext cx="1692451" cy="16924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2" name="Picture 31">
            <a:extLst>
              <a:ext uri="{FF2B5EF4-FFF2-40B4-BE49-F238E27FC236}">
                <a16:creationId xmlns:a16="http://schemas.microsoft.com/office/drawing/2014/main" id="{9291E2B3-475B-9745-9A0D-1BAF4B410D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922" y="-1"/>
            <a:ext cx="4576838" cy="4290647"/>
          </a:xfrm>
          <a:prstGeom prst="rect">
            <a:avLst/>
          </a:prstGeom>
        </p:spPr>
      </p:pic>
      <p:sp>
        <p:nvSpPr>
          <p:cNvPr id="30" name="Oval 29">
            <a:extLst>
              <a:ext uri="{FF2B5EF4-FFF2-40B4-BE49-F238E27FC236}">
                <a16:creationId xmlns:a16="http://schemas.microsoft.com/office/drawing/2014/main" id="{09E5B8F0-0614-9949-AE28-5FA0CA59EA72}"/>
              </a:ext>
            </a:extLst>
          </p:cNvPr>
          <p:cNvSpPr/>
          <p:nvPr/>
        </p:nvSpPr>
        <p:spPr>
          <a:xfrm>
            <a:off x="6862311" y="4756917"/>
            <a:ext cx="1692451" cy="16924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Oval 11">
            <a:extLst>
              <a:ext uri="{FF2B5EF4-FFF2-40B4-BE49-F238E27FC236}">
                <a16:creationId xmlns:a16="http://schemas.microsoft.com/office/drawing/2014/main" id="{7CD4DC25-B8C7-D145-A0F0-ACC490D1593E}"/>
              </a:ext>
            </a:extLst>
          </p:cNvPr>
          <p:cNvSpPr/>
          <p:nvPr/>
        </p:nvSpPr>
        <p:spPr>
          <a:xfrm>
            <a:off x="806672" y="3376194"/>
            <a:ext cx="2098386" cy="2098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Oval 33">
            <a:extLst>
              <a:ext uri="{FF2B5EF4-FFF2-40B4-BE49-F238E27FC236}">
                <a16:creationId xmlns:a16="http://schemas.microsoft.com/office/drawing/2014/main" id="{0DA0F4E8-25D2-FA4D-B878-4C2F66A4CE18}"/>
              </a:ext>
            </a:extLst>
          </p:cNvPr>
          <p:cNvSpPr/>
          <p:nvPr/>
        </p:nvSpPr>
        <p:spPr>
          <a:xfrm>
            <a:off x="9883265" y="2193879"/>
            <a:ext cx="1692451" cy="16924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1">
            <a:extLst>
              <a:ext uri="{FF2B5EF4-FFF2-40B4-BE49-F238E27FC236}">
                <a16:creationId xmlns:a16="http://schemas.microsoft.com/office/drawing/2014/main" id="{ED632201-BFF2-2448-B8A2-4E8CDBF0BE95}"/>
              </a:ext>
            </a:extLst>
          </p:cNvPr>
          <p:cNvPicPr>
            <a:picLocks noChangeAspect="1"/>
          </p:cNvPicPr>
          <p:nvPr/>
        </p:nvPicPr>
        <p:blipFill>
          <a:blip r:embed="rId4"/>
          <a:stretch>
            <a:fillRect/>
          </a:stretch>
        </p:blipFill>
        <p:spPr>
          <a:xfrm>
            <a:off x="5581215" y="875142"/>
            <a:ext cx="1317414" cy="639333"/>
          </a:xfrm>
          <a:prstGeom prst="rect">
            <a:avLst/>
          </a:prstGeom>
        </p:spPr>
      </p:pic>
      <p:pic>
        <p:nvPicPr>
          <p:cNvPr id="7" name="Picture 6">
            <a:extLst>
              <a:ext uri="{FF2B5EF4-FFF2-40B4-BE49-F238E27FC236}">
                <a16:creationId xmlns:a16="http://schemas.microsoft.com/office/drawing/2014/main" id="{A0E6D490-1279-E34D-A59A-377349992304}"/>
              </a:ext>
            </a:extLst>
          </p:cNvPr>
          <p:cNvPicPr>
            <a:picLocks noChangeAspect="1"/>
          </p:cNvPicPr>
          <p:nvPr/>
        </p:nvPicPr>
        <p:blipFill>
          <a:blip r:embed="rId5"/>
          <a:stretch>
            <a:fillRect/>
          </a:stretch>
        </p:blipFill>
        <p:spPr>
          <a:xfrm>
            <a:off x="1083957" y="3668232"/>
            <a:ext cx="1498600" cy="1231900"/>
          </a:xfrm>
          <a:prstGeom prst="rect">
            <a:avLst/>
          </a:prstGeom>
        </p:spPr>
      </p:pic>
      <p:pic>
        <p:nvPicPr>
          <p:cNvPr id="8" name="Picture 7">
            <a:extLst>
              <a:ext uri="{FF2B5EF4-FFF2-40B4-BE49-F238E27FC236}">
                <a16:creationId xmlns:a16="http://schemas.microsoft.com/office/drawing/2014/main" id="{2504FBBB-EC90-C641-9007-BCD0CF812EC7}"/>
              </a:ext>
            </a:extLst>
          </p:cNvPr>
          <p:cNvPicPr>
            <a:picLocks noChangeAspect="1"/>
          </p:cNvPicPr>
          <p:nvPr/>
        </p:nvPicPr>
        <p:blipFill>
          <a:blip r:embed="rId6"/>
          <a:stretch>
            <a:fillRect/>
          </a:stretch>
        </p:blipFill>
        <p:spPr>
          <a:xfrm>
            <a:off x="7328062" y="4942973"/>
            <a:ext cx="767377" cy="1286485"/>
          </a:xfrm>
          <a:prstGeom prst="rect">
            <a:avLst/>
          </a:prstGeom>
        </p:spPr>
      </p:pic>
      <p:pic>
        <p:nvPicPr>
          <p:cNvPr id="10" name="Picture 9">
            <a:extLst>
              <a:ext uri="{FF2B5EF4-FFF2-40B4-BE49-F238E27FC236}">
                <a16:creationId xmlns:a16="http://schemas.microsoft.com/office/drawing/2014/main" id="{DBC459DD-12D0-1C4A-96B4-6D0B5550FBE4}"/>
              </a:ext>
            </a:extLst>
          </p:cNvPr>
          <p:cNvPicPr>
            <a:picLocks noChangeAspect="1"/>
          </p:cNvPicPr>
          <p:nvPr/>
        </p:nvPicPr>
        <p:blipFill>
          <a:blip r:embed="rId7"/>
          <a:stretch>
            <a:fillRect/>
          </a:stretch>
        </p:blipFill>
        <p:spPr>
          <a:xfrm>
            <a:off x="8940459" y="972958"/>
            <a:ext cx="1715896" cy="1084446"/>
          </a:xfrm>
          <a:prstGeom prst="rect">
            <a:avLst/>
          </a:prstGeom>
        </p:spPr>
      </p:pic>
      <p:pic>
        <p:nvPicPr>
          <p:cNvPr id="11" name="Picture 10">
            <a:extLst>
              <a:ext uri="{FF2B5EF4-FFF2-40B4-BE49-F238E27FC236}">
                <a16:creationId xmlns:a16="http://schemas.microsoft.com/office/drawing/2014/main" id="{45269EBD-46E3-C640-83E1-88D269AEFEDA}"/>
              </a:ext>
            </a:extLst>
          </p:cNvPr>
          <p:cNvPicPr>
            <a:picLocks noChangeAspect="1"/>
          </p:cNvPicPr>
          <p:nvPr/>
        </p:nvPicPr>
        <p:blipFill>
          <a:blip r:embed="rId8"/>
          <a:stretch>
            <a:fillRect/>
          </a:stretch>
        </p:blipFill>
        <p:spPr>
          <a:xfrm>
            <a:off x="10125925" y="2440719"/>
            <a:ext cx="1117767" cy="1234201"/>
          </a:xfrm>
          <a:prstGeom prst="rect">
            <a:avLst/>
          </a:prstGeom>
        </p:spPr>
      </p:pic>
    </p:spTree>
    <p:extLst>
      <p:ext uri="{BB962C8B-B14F-4D97-AF65-F5344CB8AC3E}">
        <p14:creationId xmlns:p14="http://schemas.microsoft.com/office/powerpoint/2010/main" val="4278342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3B2033-BA06-5D48-A6BA-A37DB9092DD0}"/>
              </a:ext>
            </a:extLst>
          </p:cNvPr>
          <p:cNvSpPr/>
          <p:nvPr/>
        </p:nvSpPr>
        <p:spPr>
          <a:xfrm>
            <a:off x="0" y="0"/>
            <a:ext cx="12192000" cy="58380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a:extLst>
              <a:ext uri="{FF2B5EF4-FFF2-40B4-BE49-F238E27FC236}">
                <a16:creationId xmlns:a16="http://schemas.microsoft.com/office/drawing/2014/main" id="{35025CAE-CB49-3E46-A84F-A8C27C2A7093}"/>
              </a:ext>
            </a:extLst>
          </p:cNvPr>
          <p:cNvSpPr>
            <a:spLocks noGrp="1"/>
          </p:cNvSpPr>
          <p:nvPr>
            <p:ph type="title"/>
          </p:nvPr>
        </p:nvSpPr>
        <p:spPr>
          <a:xfrm>
            <a:off x="376941" y="364648"/>
            <a:ext cx="10886803" cy="706930"/>
          </a:xfrm>
        </p:spPr>
        <p:txBody>
          <a:bodyPr>
            <a:normAutofit/>
          </a:bodyPr>
          <a:lstStyle/>
          <a:p>
            <a:r>
              <a:rPr lang="da-DK" dirty="0"/>
              <a:t>Del jeres forventninger med hinanden</a:t>
            </a:r>
          </a:p>
        </p:txBody>
      </p:sp>
      <p:sp>
        <p:nvSpPr>
          <p:cNvPr id="3" name="Content Placeholder 2">
            <a:extLst>
              <a:ext uri="{FF2B5EF4-FFF2-40B4-BE49-F238E27FC236}">
                <a16:creationId xmlns:a16="http://schemas.microsoft.com/office/drawing/2014/main" id="{06AA5BE0-91B6-9743-B1A8-36BAB0C462AA}"/>
              </a:ext>
            </a:extLst>
          </p:cNvPr>
          <p:cNvSpPr>
            <a:spLocks noGrp="1"/>
          </p:cNvSpPr>
          <p:nvPr>
            <p:ph idx="1"/>
          </p:nvPr>
        </p:nvSpPr>
        <p:spPr>
          <a:xfrm>
            <a:off x="7758410" y="1592696"/>
            <a:ext cx="3608285" cy="2167948"/>
          </a:xfrm>
        </p:spPr>
        <p:txBody>
          <a:bodyPr>
            <a:normAutofit/>
          </a:bodyPr>
          <a:lstStyle/>
          <a:p>
            <a:pPr marL="0" lvl="0" indent="0">
              <a:buNone/>
            </a:pPr>
            <a:r>
              <a:rPr lang="da-DK" dirty="0"/>
              <a:t>Denne viden danner et mulighedsrum, som er fundamentet for videre arbejde og den egentlige afstemning af forventninger</a:t>
            </a:r>
            <a:endParaRPr lang="en-US" dirty="0"/>
          </a:p>
          <a:p>
            <a:pPr marL="0" indent="0">
              <a:buNone/>
            </a:pPr>
            <a:endParaRPr lang="da-DK" dirty="0">
              <a:solidFill>
                <a:schemeClr val="bg1"/>
              </a:solidFill>
            </a:endParaRPr>
          </a:p>
        </p:txBody>
      </p:sp>
      <p:sp>
        <p:nvSpPr>
          <p:cNvPr id="7" name="Slide Number Placeholder 6">
            <a:extLst>
              <a:ext uri="{FF2B5EF4-FFF2-40B4-BE49-F238E27FC236}">
                <a16:creationId xmlns:a16="http://schemas.microsoft.com/office/drawing/2014/main" id="{F3901693-8A4D-0542-AC34-56DA8DFCF8DF}"/>
              </a:ext>
            </a:extLst>
          </p:cNvPr>
          <p:cNvSpPr>
            <a:spLocks noGrp="1"/>
          </p:cNvSpPr>
          <p:nvPr>
            <p:ph type="sldNum" sz="quarter" idx="12"/>
          </p:nvPr>
        </p:nvSpPr>
        <p:spPr>
          <a:xfrm>
            <a:off x="10625958" y="5895613"/>
            <a:ext cx="727841" cy="365125"/>
          </a:xfrm>
        </p:spPr>
        <p:txBody>
          <a:bodyPr/>
          <a:lstStyle/>
          <a:p>
            <a:fld id="{A7CD31F4-64FA-4BA0-9498-67783267A8C8}" type="slidenum">
              <a:rPr lang="en-US" smtClean="0">
                <a:solidFill>
                  <a:schemeClr val="bg1"/>
                </a:solidFill>
              </a:rPr>
              <a:pPr/>
              <a:t>4</a:t>
            </a:fld>
            <a:endParaRPr lang="en-US" dirty="0">
              <a:solidFill>
                <a:schemeClr val="bg1"/>
              </a:solidFill>
            </a:endParaRPr>
          </a:p>
        </p:txBody>
      </p:sp>
      <p:sp>
        <p:nvSpPr>
          <p:cNvPr id="14" name="Rectangle 13">
            <a:extLst>
              <a:ext uri="{FF2B5EF4-FFF2-40B4-BE49-F238E27FC236}">
                <a16:creationId xmlns:a16="http://schemas.microsoft.com/office/drawing/2014/main" id="{528E0EA4-ED17-4046-AC61-AA20EBE72F4F}"/>
              </a:ext>
            </a:extLst>
          </p:cNvPr>
          <p:cNvSpPr/>
          <p:nvPr/>
        </p:nvSpPr>
        <p:spPr>
          <a:xfrm>
            <a:off x="0" y="6328283"/>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8D130C03-FECA-C140-9212-A88BDC0C3056}"/>
              </a:ext>
            </a:extLst>
          </p:cNvPr>
          <p:cNvSpPr/>
          <p:nvPr/>
        </p:nvSpPr>
        <p:spPr>
          <a:xfrm>
            <a:off x="921958" y="1436226"/>
            <a:ext cx="2313726" cy="2313726"/>
          </a:xfrm>
          <a:prstGeom prst="ellipse">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Oval 17">
            <a:extLst>
              <a:ext uri="{FF2B5EF4-FFF2-40B4-BE49-F238E27FC236}">
                <a16:creationId xmlns:a16="http://schemas.microsoft.com/office/drawing/2014/main" id="{2B4BA05B-1B65-0343-BB23-FE8DBD82C5F1}"/>
              </a:ext>
            </a:extLst>
          </p:cNvPr>
          <p:cNvSpPr/>
          <p:nvPr/>
        </p:nvSpPr>
        <p:spPr>
          <a:xfrm>
            <a:off x="3538548" y="1436226"/>
            <a:ext cx="2313726" cy="23137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Content Placeholder 2">
            <a:extLst>
              <a:ext uri="{FF2B5EF4-FFF2-40B4-BE49-F238E27FC236}">
                <a16:creationId xmlns:a16="http://schemas.microsoft.com/office/drawing/2014/main" id="{46A7CB45-6F50-634E-B081-C04F672C9823}"/>
              </a:ext>
            </a:extLst>
          </p:cNvPr>
          <p:cNvSpPr txBox="1">
            <a:spLocks/>
          </p:cNvSpPr>
          <p:nvPr/>
        </p:nvSpPr>
        <p:spPr>
          <a:xfrm>
            <a:off x="921959" y="3966399"/>
            <a:ext cx="2313725" cy="1396239"/>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dirty="0"/>
              <a:t>Inviter til et møde</a:t>
            </a:r>
            <a:endParaRPr lang="en-US" dirty="0"/>
          </a:p>
        </p:txBody>
      </p:sp>
      <p:sp>
        <p:nvSpPr>
          <p:cNvPr id="21" name="Content Placeholder 2">
            <a:extLst>
              <a:ext uri="{FF2B5EF4-FFF2-40B4-BE49-F238E27FC236}">
                <a16:creationId xmlns:a16="http://schemas.microsoft.com/office/drawing/2014/main" id="{AB22D61F-2EE8-AD4D-85F6-9C7DC609FD21}"/>
              </a:ext>
            </a:extLst>
          </p:cNvPr>
          <p:cNvSpPr txBox="1">
            <a:spLocks/>
          </p:cNvSpPr>
          <p:nvPr/>
        </p:nvSpPr>
        <p:spPr>
          <a:xfrm>
            <a:off x="3343361" y="3943528"/>
            <a:ext cx="2704099" cy="216794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da-DK" dirty="0"/>
              <a:t>Præsenter jeres tanker, planer og drømme for samarbejdet</a:t>
            </a:r>
            <a:endParaRPr lang="en-US" dirty="0"/>
          </a:p>
        </p:txBody>
      </p:sp>
      <p:pic>
        <p:nvPicPr>
          <p:cNvPr id="10" name="Picture 9">
            <a:extLst>
              <a:ext uri="{FF2B5EF4-FFF2-40B4-BE49-F238E27FC236}">
                <a16:creationId xmlns:a16="http://schemas.microsoft.com/office/drawing/2014/main" id="{1D46445D-86AB-7940-987A-ADB624B77134}"/>
              </a:ext>
            </a:extLst>
          </p:cNvPr>
          <p:cNvPicPr>
            <a:picLocks noChangeAspect="1"/>
          </p:cNvPicPr>
          <p:nvPr/>
        </p:nvPicPr>
        <p:blipFill>
          <a:blip r:embed="rId3"/>
          <a:stretch>
            <a:fillRect/>
          </a:stretch>
        </p:blipFill>
        <p:spPr>
          <a:xfrm>
            <a:off x="6292278" y="1972432"/>
            <a:ext cx="1026128" cy="1111639"/>
          </a:xfrm>
          <a:prstGeom prst="rect">
            <a:avLst/>
          </a:prstGeom>
        </p:spPr>
      </p:pic>
      <p:pic>
        <p:nvPicPr>
          <p:cNvPr id="24" name="Picture 23">
            <a:extLst>
              <a:ext uri="{FF2B5EF4-FFF2-40B4-BE49-F238E27FC236}">
                <a16:creationId xmlns:a16="http://schemas.microsoft.com/office/drawing/2014/main" id="{ADA381C8-4521-6E46-9DF1-8DF8EC5167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55137" y="3663773"/>
            <a:ext cx="4348565" cy="3194227"/>
          </a:xfrm>
          <a:prstGeom prst="rect">
            <a:avLst/>
          </a:prstGeom>
        </p:spPr>
      </p:pic>
      <p:sp>
        <p:nvSpPr>
          <p:cNvPr id="25" name="Slide Number Placeholder 8">
            <a:extLst>
              <a:ext uri="{FF2B5EF4-FFF2-40B4-BE49-F238E27FC236}">
                <a16:creationId xmlns:a16="http://schemas.microsoft.com/office/drawing/2014/main" id="{BE38576D-C04B-F948-A676-80D30AC87957}"/>
              </a:ext>
            </a:extLst>
          </p:cNvPr>
          <p:cNvSpPr txBox="1">
            <a:spLocks/>
          </p:cNvSpPr>
          <p:nvPr/>
        </p:nvSpPr>
        <p:spPr>
          <a:xfrm>
            <a:off x="10625958" y="6188190"/>
            <a:ext cx="727841" cy="365125"/>
          </a:xfrm>
          <a:prstGeom prst="rect">
            <a:avLst/>
          </a:prstGeom>
        </p:spPr>
        <p:txBody>
          <a:bodyPr vert="horz" lIns="91440" tIns="45720" rIns="91440" bIns="45720" rtlCol="0" anchor="ctr"/>
          <a:lstStyle>
            <a:defPPr>
              <a:defRPr lang="da-DK"/>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CD31F4-64FA-4BA0-9498-67783267A8C8}" type="slidenum">
              <a:rPr lang="en-US" smtClean="0"/>
              <a:pPr/>
              <a:t>4</a:t>
            </a:fld>
            <a:endParaRPr lang="en-US" dirty="0"/>
          </a:p>
        </p:txBody>
      </p:sp>
      <p:pic>
        <p:nvPicPr>
          <p:cNvPr id="4" name="Picture 3">
            <a:extLst>
              <a:ext uri="{FF2B5EF4-FFF2-40B4-BE49-F238E27FC236}">
                <a16:creationId xmlns:a16="http://schemas.microsoft.com/office/drawing/2014/main" id="{23A889D1-A1C0-0145-BB42-B284B55A455A}"/>
              </a:ext>
            </a:extLst>
          </p:cNvPr>
          <p:cNvPicPr>
            <a:picLocks noChangeAspect="1"/>
          </p:cNvPicPr>
          <p:nvPr/>
        </p:nvPicPr>
        <p:blipFill>
          <a:blip r:embed="rId5"/>
          <a:stretch>
            <a:fillRect/>
          </a:stretch>
        </p:blipFill>
        <p:spPr>
          <a:xfrm>
            <a:off x="3915756" y="1857466"/>
            <a:ext cx="1574885" cy="1341569"/>
          </a:xfrm>
          <a:prstGeom prst="rect">
            <a:avLst/>
          </a:prstGeom>
        </p:spPr>
      </p:pic>
      <p:pic>
        <p:nvPicPr>
          <p:cNvPr id="8" name="Picture 7">
            <a:extLst>
              <a:ext uri="{FF2B5EF4-FFF2-40B4-BE49-F238E27FC236}">
                <a16:creationId xmlns:a16="http://schemas.microsoft.com/office/drawing/2014/main" id="{FFDDEC0B-A24C-9E4C-B0C4-D823C5E2C52A}"/>
              </a:ext>
            </a:extLst>
          </p:cNvPr>
          <p:cNvPicPr>
            <a:picLocks noChangeAspect="1"/>
          </p:cNvPicPr>
          <p:nvPr/>
        </p:nvPicPr>
        <p:blipFill>
          <a:blip r:embed="rId6"/>
          <a:stretch>
            <a:fillRect/>
          </a:stretch>
        </p:blipFill>
        <p:spPr>
          <a:xfrm>
            <a:off x="1243015" y="1956845"/>
            <a:ext cx="1672880" cy="1243557"/>
          </a:xfrm>
          <a:prstGeom prst="rect">
            <a:avLst/>
          </a:prstGeom>
        </p:spPr>
      </p:pic>
    </p:spTree>
    <p:extLst>
      <p:ext uri="{BB962C8B-B14F-4D97-AF65-F5344CB8AC3E}">
        <p14:creationId xmlns:p14="http://schemas.microsoft.com/office/powerpoint/2010/main" val="116041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D8060-CC92-BE4E-9923-30AFD74CF9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510"/>
            <a:ext cx="12210561" cy="5859712"/>
          </a:xfrm>
          <a:prstGeom prst="rect">
            <a:avLst/>
          </a:prstGeom>
        </p:spPr>
      </p:pic>
      <p:sp>
        <p:nvSpPr>
          <p:cNvPr id="23" name="Oval 22">
            <a:extLst>
              <a:ext uri="{FF2B5EF4-FFF2-40B4-BE49-F238E27FC236}">
                <a16:creationId xmlns:a16="http://schemas.microsoft.com/office/drawing/2014/main" id="{A3EBA28C-7772-2F47-9B65-B212539637F4}"/>
              </a:ext>
            </a:extLst>
          </p:cNvPr>
          <p:cNvSpPr/>
          <p:nvPr/>
        </p:nvSpPr>
        <p:spPr>
          <a:xfrm rot="20861929">
            <a:off x="929891" y="1825819"/>
            <a:ext cx="3086587" cy="3086587"/>
          </a:xfrm>
          <a:prstGeom prst="ellipse">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5025CAE-CB49-3E46-A84F-A8C27C2A7093}"/>
              </a:ext>
            </a:extLst>
          </p:cNvPr>
          <p:cNvSpPr>
            <a:spLocks noGrp="1"/>
          </p:cNvSpPr>
          <p:nvPr>
            <p:ph type="title"/>
          </p:nvPr>
        </p:nvSpPr>
        <p:spPr>
          <a:xfrm>
            <a:off x="376942" y="364648"/>
            <a:ext cx="5418948" cy="706930"/>
          </a:xfrm>
        </p:spPr>
        <p:txBody>
          <a:bodyPr>
            <a:normAutofit/>
          </a:bodyPr>
          <a:lstStyle/>
          <a:p>
            <a:r>
              <a:rPr lang="en-US" dirty="0" err="1">
                <a:solidFill>
                  <a:schemeClr val="bg1"/>
                </a:solidFill>
              </a:rPr>
              <a:t>Skab</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fælles</a:t>
            </a:r>
            <a:r>
              <a:rPr lang="en-US" dirty="0">
                <a:solidFill>
                  <a:schemeClr val="bg1"/>
                </a:solidFill>
              </a:rPr>
              <a:t> </a:t>
            </a:r>
            <a:r>
              <a:rPr lang="en-US" dirty="0" err="1">
                <a:solidFill>
                  <a:schemeClr val="bg1"/>
                </a:solidFill>
              </a:rPr>
              <a:t>rammesætning</a:t>
            </a:r>
            <a:endParaRPr lang="da-DK" dirty="0">
              <a:solidFill>
                <a:schemeClr val="bg1"/>
              </a:solidFill>
            </a:endParaRPr>
          </a:p>
        </p:txBody>
      </p:sp>
      <p:sp>
        <p:nvSpPr>
          <p:cNvPr id="7" name="Slide Number Placeholder 6">
            <a:extLst>
              <a:ext uri="{FF2B5EF4-FFF2-40B4-BE49-F238E27FC236}">
                <a16:creationId xmlns:a16="http://schemas.microsoft.com/office/drawing/2014/main" id="{F3901693-8A4D-0542-AC34-56DA8DFCF8DF}"/>
              </a:ext>
            </a:extLst>
          </p:cNvPr>
          <p:cNvSpPr>
            <a:spLocks noGrp="1"/>
          </p:cNvSpPr>
          <p:nvPr>
            <p:ph type="sldNum" sz="quarter" idx="12"/>
          </p:nvPr>
        </p:nvSpPr>
        <p:spPr/>
        <p:txBody>
          <a:bodyPr/>
          <a:lstStyle/>
          <a:p>
            <a:fld id="{A7CD31F4-64FA-4BA0-9498-67783267A8C8}" type="slidenum">
              <a:rPr lang="en-US" smtClean="0"/>
              <a:pPr/>
              <a:t>5</a:t>
            </a:fld>
            <a:endParaRPr lang="en-US" dirty="0"/>
          </a:p>
        </p:txBody>
      </p:sp>
      <p:sp>
        <p:nvSpPr>
          <p:cNvPr id="14" name="Rectangle 13">
            <a:extLst>
              <a:ext uri="{FF2B5EF4-FFF2-40B4-BE49-F238E27FC236}">
                <a16:creationId xmlns:a16="http://schemas.microsoft.com/office/drawing/2014/main" id="{528E0EA4-ED17-4046-AC61-AA20EBE72F4F}"/>
              </a:ext>
            </a:extLst>
          </p:cNvPr>
          <p:cNvSpPr/>
          <p:nvPr/>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Oval 17">
            <a:extLst>
              <a:ext uri="{FF2B5EF4-FFF2-40B4-BE49-F238E27FC236}">
                <a16:creationId xmlns:a16="http://schemas.microsoft.com/office/drawing/2014/main" id="{677DA96F-18D2-4544-9036-E46D9B995776}"/>
              </a:ext>
            </a:extLst>
          </p:cNvPr>
          <p:cNvSpPr/>
          <p:nvPr/>
        </p:nvSpPr>
        <p:spPr>
          <a:xfrm rot="20861929">
            <a:off x="8405762" y="294354"/>
            <a:ext cx="3086587" cy="30865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Oval 18">
            <a:extLst>
              <a:ext uri="{FF2B5EF4-FFF2-40B4-BE49-F238E27FC236}">
                <a16:creationId xmlns:a16="http://schemas.microsoft.com/office/drawing/2014/main" id="{325A42E1-7B42-074D-B057-55229D689EE9}"/>
              </a:ext>
            </a:extLst>
          </p:cNvPr>
          <p:cNvSpPr/>
          <p:nvPr/>
        </p:nvSpPr>
        <p:spPr>
          <a:xfrm rot="20861929">
            <a:off x="5197214" y="1310614"/>
            <a:ext cx="3086587" cy="30865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Oval 19">
            <a:extLst>
              <a:ext uri="{FF2B5EF4-FFF2-40B4-BE49-F238E27FC236}">
                <a16:creationId xmlns:a16="http://schemas.microsoft.com/office/drawing/2014/main" id="{79E6BD0F-FFC0-6943-ADB3-CB18B673E268}"/>
              </a:ext>
            </a:extLst>
          </p:cNvPr>
          <p:cNvSpPr/>
          <p:nvPr/>
        </p:nvSpPr>
        <p:spPr>
          <a:xfrm rot="20861929">
            <a:off x="7569990" y="3497457"/>
            <a:ext cx="3086587" cy="30865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xtBox 7">
            <a:extLst>
              <a:ext uri="{FF2B5EF4-FFF2-40B4-BE49-F238E27FC236}">
                <a16:creationId xmlns:a16="http://schemas.microsoft.com/office/drawing/2014/main" id="{EB1399E8-CCB3-AD4B-BC85-F1025C66B490}"/>
              </a:ext>
            </a:extLst>
          </p:cNvPr>
          <p:cNvSpPr txBox="1"/>
          <p:nvPr/>
        </p:nvSpPr>
        <p:spPr>
          <a:xfrm>
            <a:off x="5546420" y="2294890"/>
            <a:ext cx="2388174" cy="1323439"/>
          </a:xfrm>
          <a:prstGeom prst="rect">
            <a:avLst/>
          </a:prstGeom>
          <a:noFill/>
        </p:spPr>
        <p:txBody>
          <a:bodyPr wrap="square" rtlCol="0">
            <a:spAutoFit/>
          </a:bodyPr>
          <a:lstStyle/>
          <a:p>
            <a:pPr algn="ctr"/>
            <a:r>
              <a:rPr lang="da-DK" sz="2000" dirty="0">
                <a:solidFill>
                  <a:schemeClr val="bg1"/>
                </a:solidFill>
              </a:rPr>
              <a:t>Hvad vil vi gå videre med/hvad var vi enige om? </a:t>
            </a:r>
            <a:endParaRPr lang="en-US" sz="2000" dirty="0">
              <a:solidFill>
                <a:schemeClr val="bg1"/>
              </a:solidFill>
            </a:endParaRPr>
          </a:p>
          <a:p>
            <a:pPr algn="ctr"/>
            <a:endParaRPr lang="da-DK" sz="2000" dirty="0"/>
          </a:p>
        </p:txBody>
      </p:sp>
      <p:sp>
        <p:nvSpPr>
          <p:cNvPr id="21" name="TextBox 20">
            <a:extLst>
              <a:ext uri="{FF2B5EF4-FFF2-40B4-BE49-F238E27FC236}">
                <a16:creationId xmlns:a16="http://schemas.microsoft.com/office/drawing/2014/main" id="{CD1D9698-0B44-8B44-A8D8-8BCD2659D1B1}"/>
              </a:ext>
            </a:extLst>
          </p:cNvPr>
          <p:cNvSpPr txBox="1"/>
          <p:nvPr/>
        </p:nvSpPr>
        <p:spPr>
          <a:xfrm>
            <a:off x="8770366" y="918667"/>
            <a:ext cx="2388174" cy="1938992"/>
          </a:xfrm>
          <a:prstGeom prst="rect">
            <a:avLst/>
          </a:prstGeom>
          <a:noFill/>
        </p:spPr>
        <p:txBody>
          <a:bodyPr wrap="square" rtlCol="0">
            <a:spAutoFit/>
          </a:bodyPr>
          <a:lstStyle/>
          <a:p>
            <a:pPr lvl="0" algn="ctr"/>
            <a:r>
              <a:rPr lang="da-DK" sz="2000" dirty="0"/>
              <a:t>Hvordan skal det gøres / hvordan opnår vi det / hvordan er vores roller i forhold til hinanden? </a:t>
            </a:r>
            <a:endParaRPr lang="en-US" sz="2000" dirty="0"/>
          </a:p>
        </p:txBody>
      </p:sp>
      <p:sp>
        <p:nvSpPr>
          <p:cNvPr id="22" name="TextBox 21">
            <a:extLst>
              <a:ext uri="{FF2B5EF4-FFF2-40B4-BE49-F238E27FC236}">
                <a16:creationId xmlns:a16="http://schemas.microsoft.com/office/drawing/2014/main" id="{03F36F4A-15A6-1C4D-B0D0-68947AAB8EB3}"/>
              </a:ext>
            </a:extLst>
          </p:cNvPr>
          <p:cNvSpPr txBox="1"/>
          <p:nvPr/>
        </p:nvSpPr>
        <p:spPr>
          <a:xfrm>
            <a:off x="7919197" y="4564970"/>
            <a:ext cx="2388174" cy="1015663"/>
          </a:xfrm>
          <a:prstGeom prst="rect">
            <a:avLst/>
          </a:prstGeom>
          <a:noFill/>
        </p:spPr>
        <p:txBody>
          <a:bodyPr wrap="square" rtlCol="0">
            <a:spAutoFit/>
          </a:bodyPr>
          <a:lstStyle/>
          <a:p>
            <a:pPr lvl="0" algn="ctr"/>
            <a:r>
              <a:rPr lang="da-DK" sz="2000" dirty="0">
                <a:solidFill>
                  <a:schemeClr val="bg1"/>
                </a:solidFill>
              </a:rPr>
              <a:t>Hvordan håber vi, at de unge vil forstå det vi laver? </a:t>
            </a:r>
            <a:endParaRPr lang="en-US" sz="2000" dirty="0">
              <a:solidFill>
                <a:schemeClr val="bg1"/>
              </a:solidFill>
            </a:endParaRPr>
          </a:p>
        </p:txBody>
      </p:sp>
      <p:pic>
        <p:nvPicPr>
          <p:cNvPr id="3" name="Picture 2">
            <a:extLst>
              <a:ext uri="{FF2B5EF4-FFF2-40B4-BE49-F238E27FC236}">
                <a16:creationId xmlns:a16="http://schemas.microsoft.com/office/drawing/2014/main" id="{69D05DC7-EB7E-5447-998A-701144A53E10}"/>
              </a:ext>
            </a:extLst>
          </p:cNvPr>
          <p:cNvPicPr>
            <a:picLocks noChangeAspect="1"/>
          </p:cNvPicPr>
          <p:nvPr/>
        </p:nvPicPr>
        <p:blipFill>
          <a:blip r:embed="rId4"/>
          <a:stretch>
            <a:fillRect/>
          </a:stretch>
        </p:blipFill>
        <p:spPr>
          <a:xfrm>
            <a:off x="1590403" y="2359052"/>
            <a:ext cx="1780192" cy="1747225"/>
          </a:xfrm>
          <a:prstGeom prst="rect">
            <a:avLst/>
          </a:prstGeom>
        </p:spPr>
      </p:pic>
    </p:spTree>
    <p:extLst>
      <p:ext uri="{BB962C8B-B14F-4D97-AF65-F5344CB8AC3E}">
        <p14:creationId xmlns:p14="http://schemas.microsoft.com/office/powerpoint/2010/main" val="413048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831F15-4470-094C-BC8A-44B4C6FABE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35703" y="0"/>
            <a:ext cx="4356297" cy="3093113"/>
          </a:xfrm>
          <a:prstGeom prst="rect">
            <a:avLst/>
          </a:prstGeom>
        </p:spPr>
      </p:pic>
      <p:pic>
        <p:nvPicPr>
          <p:cNvPr id="26" name="Picture 25">
            <a:extLst>
              <a:ext uri="{FF2B5EF4-FFF2-40B4-BE49-F238E27FC236}">
                <a16:creationId xmlns:a16="http://schemas.microsoft.com/office/drawing/2014/main" id="{2DB3FED5-CB77-1846-A2B5-EE6EDC9B20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22087" y="2132024"/>
            <a:ext cx="3049817" cy="3875244"/>
          </a:xfrm>
          <a:prstGeom prst="rect">
            <a:avLst/>
          </a:prstGeom>
        </p:spPr>
      </p:pic>
      <p:pic>
        <p:nvPicPr>
          <p:cNvPr id="25" name="Picture 24">
            <a:extLst>
              <a:ext uri="{FF2B5EF4-FFF2-40B4-BE49-F238E27FC236}">
                <a16:creationId xmlns:a16="http://schemas.microsoft.com/office/drawing/2014/main" id="{BCFA9ED7-D400-4341-9F89-6FD92F7296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1773" y="2132024"/>
            <a:ext cx="3049817" cy="3875244"/>
          </a:xfrm>
          <a:prstGeom prst="rect">
            <a:avLst/>
          </a:prstGeom>
        </p:spPr>
      </p:pic>
      <p:pic>
        <p:nvPicPr>
          <p:cNvPr id="3" name="Picture 2">
            <a:extLst>
              <a:ext uri="{FF2B5EF4-FFF2-40B4-BE49-F238E27FC236}">
                <a16:creationId xmlns:a16="http://schemas.microsoft.com/office/drawing/2014/main" id="{94393A10-3773-0A40-818A-22458E0694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1459" y="2132024"/>
            <a:ext cx="3049817" cy="3875244"/>
          </a:xfrm>
          <a:prstGeom prst="rect">
            <a:avLst/>
          </a:prstGeom>
        </p:spPr>
      </p:pic>
      <p:sp>
        <p:nvSpPr>
          <p:cNvPr id="2" name="Title 1">
            <a:extLst>
              <a:ext uri="{FF2B5EF4-FFF2-40B4-BE49-F238E27FC236}">
                <a16:creationId xmlns:a16="http://schemas.microsoft.com/office/drawing/2014/main" id="{35025CAE-CB49-3E46-A84F-A8C27C2A7093}"/>
              </a:ext>
            </a:extLst>
          </p:cNvPr>
          <p:cNvSpPr>
            <a:spLocks noGrp="1"/>
          </p:cNvSpPr>
          <p:nvPr>
            <p:ph type="title"/>
          </p:nvPr>
        </p:nvSpPr>
        <p:spPr>
          <a:xfrm>
            <a:off x="376942" y="364648"/>
            <a:ext cx="6005250" cy="706930"/>
          </a:xfrm>
        </p:spPr>
        <p:txBody>
          <a:bodyPr>
            <a:noAutofit/>
          </a:bodyPr>
          <a:lstStyle/>
          <a:p>
            <a:r>
              <a:rPr lang="da-DK" dirty="0"/>
              <a:t>Synliggør forventningsafstemningen</a:t>
            </a:r>
          </a:p>
        </p:txBody>
      </p:sp>
      <p:sp>
        <p:nvSpPr>
          <p:cNvPr id="7" name="Slide Number Placeholder 6">
            <a:extLst>
              <a:ext uri="{FF2B5EF4-FFF2-40B4-BE49-F238E27FC236}">
                <a16:creationId xmlns:a16="http://schemas.microsoft.com/office/drawing/2014/main" id="{F3901693-8A4D-0542-AC34-56DA8DFCF8DF}"/>
              </a:ext>
            </a:extLst>
          </p:cNvPr>
          <p:cNvSpPr>
            <a:spLocks noGrp="1"/>
          </p:cNvSpPr>
          <p:nvPr>
            <p:ph type="sldNum" sz="quarter" idx="12"/>
          </p:nvPr>
        </p:nvSpPr>
        <p:spPr/>
        <p:txBody>
          <a:bodyPr/>
          <a:lstStyle/>
          <a:p>
            <a:fld id="{A7CD31F4-64FA-4BA0-9498-67783267A8C8}" type="slidenum">
              <a:rPr lang="en-US" smtClean="0"/>
              <a:pPr/>
              <a:t>6</a:t>
            </a:fld>
            <a:endParaRPr lang="en-US" dirty="0"/>
          </a:p>
        </p:txBody>
      </p:sp>
      <p:sp>
        <p:nvSpPr>
          <p:cNvPr id="14" name="Rectangle 13">
            <a:extLst>
              <a:ext uri="{FF2B5EF4-FFF2-40B4-BE49-F238E27FC236}">
                <a16:creationId xmlns:a16="http://schemas.microsoft.com/office/drawing/2014/main" id="{528E0EA4-ED17-4046-AC61-AA20EBE72F4F}"/>
              </a:ext>
            </a:extLst>
          </p:cNvPr>
          <p:cNvSpPr/>
          <p:nvPr/>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extBox 20">
            <a:extLst>
              <a:ext uri="{FF2B5EF4-FFF2-40B4-BE49-F238E27FC236}">
                <a16:creationId xmlns:a16="http://schemas.microsoft.com/office/drawing/2014/main" id="{CD1D9698-0B44-8B44-A8D8-8BCD2659D1B1}"/>
              </a:ext>
            </a:extLst>
          </p:cNvPr>
          <p:cNvSpPr txBox="1"/>
          <p:nvPr/>
        </p:nvSpPr>
        <p:spPr>
          <a:xfrm>
            <a:off x="1549132" y="2792026"/>
            <a:ext cx="2429547" cy="2862322"/>
          </a:xfrm>
          <a:prstGeom prst="rect">
            <a:avLst/>
          </a:prstGeom>
          <a:noFill/>
        </p:spPr>
        <p:txBody>
          <a:bodyPr wrap="square" rtlCol="0">
            <a:spAutoFit/>
          </a:bodyPr>
          <a:lstStyle/>
          <a:p>
            <a:pPr>
              <a:lnSpc>
                <a:spcPct val="100000"/>
              </a:lnSpc>
            </a:pPr>
            <a:r>
              <a:rPr lang="da-DK" sz="2000" dirty="0">
                <a:solidFill>
                  <a:schemeClr val="tx2"/>
                </a:solidFill>
              </a:rPr>
              <a:t>Lav et mødereferat eller et resume der synliggør jeres fælles forståelse af samarbejdet, som skal være rettesnoren for det fremtidige samarbejde</a:t>
            </a:r>
          </a:p>
        </p:txBody>
      </p:sp>
      <p:sp>
        <p:nvSpPr>
          <p:cNvPr id="15" name="TextBox 14">
            <a:extLst>
              <a:ext uri="{FF2B5EF4-FFF2-40B4-BE49-F238E27FC236}">
                <a16:creationId xmlns:a16="http://schemas.microsoft.com/office/drawing/2014/main" id="{16397F82-29BC-C04C-9FB1-59E85FC3CA3D}"/>
              </a:ext>
            </a:extLst>
          </p:cNvPr>
          <p:cNvSpPr txBox="1"/>
          <p:nvPr/>
        </p:nvSpPr>
        <p:spPr>
          <a:xfrm>
            <a:off x="4942986" y="2792026"/>
            <a:ext cx="2388174" cy="2862322"/>
          </a:xfrm>
          <a:prstGeom prst="rect">
            <a:avLst/>
          </a:prstGeom>
          <a:noFill/>
        </p:spPr>
        <p:txBody>
          <a:bodyPr wrap="square" rtlCol="0">
            <a:spAutoFit/>
          </a:bodyPr>
          <a:lstStyle/>
          <a:p>
            <a:pPr>
              <a:lnSpc>
                <a:spcPct val="100000"/>
              </a:lnSpc>
            </a:pPr>
            <a:r>
              <a:rPr lang="da-DK" sz="2000" dirty="0">
                <a:solidFill>
                  <a:schemeClr val="tx2"/>
                </a:solidFill>
              </a:rPr>
              <a:t>Lav en grafisk visualisering der synliggør jeres fælles forståelse af samarbejdet, som skal være rettesnoren for det fremtidige samarbejde</a:t>
            </a:r>
          </a:p>
        </p:txBody>
      </p:sp>
      <p:sp>
        <p:nvSpPr>
          <p:cNvPr id="16" name="TextBox 15">
            <a:extLst>
              <a:ext uri="{FF2B5EF4-FFF2-40B4-BE49-F238E27FC236}">
                <a16:creationId xmlns:a16="http://schemas.microsoft.com/office/drawing/2014/main" id="{A317191A-23FE-3448-AE46-F00578D2BCC1}"/>
              </a:ext>
            </a:extLst>
          </p:cNvPr>
          <p:cNvSpPr txBox="1"/>
          <p:nvPr/>
        </p:nvSpPr>
        <p:spPr>
          <a:xfrm>
            <a:off x="8320325" y="2792025"/>
            <a:ext cx="2497729" cy="2862322"/>
          </a:xfrm>
          <a:prstGeom prst="rect">
            <a:avLst/>
          </a:prstGeom>
          <a:noFill/>
        </p:spPr>
        <p:txBody>
          <a:bodyPr wrap="square" rtlCol="0">
            <a:spAutoFit/>
          </a:bodyPr>
          <a:lstStyle/>
          <a:p>
            <a:pPr>
              <a:lnSpc>
                <a:spcPct val="100000"/>
              </a:lnSpc>
            </a:pPr>
            <a:r>
              <a:rPr lang="da-DK" sz="2000" dirty="0">
                <a:solidFill>
                  <a:schemeClr val="tx2"/>
                </a:solidFill>
              </a:rPr>
              <a:t>Formulér en fælles vision eller manifest der synliggør jeres fælles forståelse af samarbejdet, som skal være rettesnoren for det fremtidige samarbejde</a:t>
            </a:r>
          </a:p>
        </p:txBody>
      </p:sp>
      <p:sp>
        <p:nvSpPr>
          <p:cNvPr id="24" name="TextBox 23">
            <a:extLst>
              <a:ext uri="{FF2B5EF4-FFF2-40B4-BE49-F238E27FC236}">
                <a16:creationId xmlns:a16="http://schemas.microsoft.com/office/drawing/2014/main" id="{A558FF20-C256-884F-B030-9357DA3D4B31}"/>
              </a:ext>
            </a:extLst>
          </p:cNvPr>
          <p:cNvSpPr txBox="1"/>
          <p:nvPr/>
        </p:nvSpPr>
        <p:spPr>
          <a:xfrm>
            <a:off x="9015915" y="577924"/>
            <a:ext cx="2652377" cy="1246495"/>
          </a:xfrm>
          <a:prstGeom prst="rect">
            <a:avLst/>
          </a:prstGeom>
          <a:noFill/>
        </p:spPr>
        <p:txBody>
          <a:bodyPr wrap="square" rtlCol="0">
            <a:spAutoFit/>
          </a:bodyPr>
          <a:lstStyle/>
          <a:p>
            <a:pPr>
              <a:lnSpc>
                <a:spcPct val="100000"/>
              </a:lnSpc>
            </a:pPr>
            <a:r>
              <a:rPr lang="da-DK" sz="1500" dirty="0"/>
              <a:t>DEL DET MED ALLE INVOLVEREDE PARTER både med eleverne og de frivillige, som skal samarbejde med de unge</a:t>
            </a:r>
          </a:p>
        </p:txBody>
      </p:sp>
      <p:sp>
        <p:nvSpPr>
          <p:cNvPr id="27" name="Oval 26">
            <a:extLst>
              <a:ext uri="{FF2B5EF4-FFF2-40B4-BE49-F238E27FC236}">
                <a16:creationId xmlns:a16="http://schemas.microsoft.com/office/drawing/2014/main" id="{5FED7ECD-041A-4645-B017-4BB376EBB58D}"/>
              </a:ext>
            </a:extLst>
          </p:cNvPr>
          <p:cNvSpPr/>
          <p:nvPr/>
        </p:nvSpPr>
        <p:spPr>
          <a:xfrm>
            <a:off x="560861" y="1477587"/>
            <a:ext cx="1247392" cy="12473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TextBox 27">
            <a:extLst>
              <a:ext uri="{FF2B5EF4-FFF2-40B4-BE49-F238E27FC236}">
                <a16:creationId xmlns:a16="http://schemas.microsoft.com/office/drawing/2014/main" id="{7D4759AE-4029-284A-BC84-BE9B5B1458A6}"/>
              </a:ext>
            </a:extLst>
          </p:cNvPr>
          <p:cNvSpPr txBox="1"/>
          <p:nvPr/>
        </p:nvSpPr>
        <p:spPr>
          <a:xfrm>
            <a:off x="536267" y="1839673"/>
            <a:ext cx="1324716" cy="523220"/>
          </a:xfrm>
          <a:prstGeom prst="rect">
            <a:avLst/>
          </a:prstGeom>
          <a:noFill/>
        </p:spPr>
        <p:txBody>
          <a:bodyPr wrap="square" rtlCol="0">
            <a:spAutoFit/>
          </a:bodyPr>
          <a:lstStyle/>
          <a:p>
            <a:pPr algn="ctr">
              <a:lnSpc>
                <a:spcPct val="100000"/>
              </a:lnSpc>
            </a:pPr>
            <a:r>
              <a:rPr lang="da-DK" sz="1400" dirty="0">
                <a:solidFill>
                  <a:schemeClr val="bg1"/>
                </a:solidFill>
              </a:rPr>
              <a:t>MØDE</a:t>
            </a:r>
          </a:p>
          <a:p>
            <a:pPr algn="ctr">
              <a:lnSpc>
                <a:spcPct val="100000"/>
              </a:lnSpc>
            </a:pPr>
            <a:r>
              <a:rPr lang="da-DK" sz="1400" dirty="0">
                <a:solidFill>
                  <a:schemeClr val="bg1"/>
                </a:solidFill>
              </a:rPr>
              <a:t>REFERAT</a:t>
            </a:r>
          </a:p>
        </p:txBody>
      </p:sp>
      <p:sp>
        <p:nvSpPr>
          <p:cNvPr id="29" name="Oval 28">
            <a:extLst>
              <a:ext uri="{FF2B5EF4-FFF2-40B4-BE49-F238E27FC236}">
                <a16:creationId xmlns:a16="http://schemas.microsoft.com/office/drawing/2014/main" id="{787964AC-A6B7-8443-86FD-E25A4C3FDBA6}"/>
              </a:ext>
            </a:extLst>
          </p:cNvPr>
          <p:cNvSpPr/>
          <p:nvPr/>
        </p:nvSpPr>
        <p:spPr>
          <a:xfrm>
            <a:off x="4035581" y="1477587"/>
            <a:ext cx="1247392" cy="1247392"/>
          </a:xfrm>
          <a:prstGeom prst="ellipse">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TextBox 29">
            <a:extLst>
              <a:ext uri="{FF2B5EF4-FFF2-40B4-BE49-F238E27FC236}">
                <a16:creationId xmlns:a16="http://schemas.microsoft.com/office/drawing/2014/main" id="{57D012E3-AA77-B144-8D03-734E7B66F88B}"/>
              </a:ext>
            </a:extLst>
          </p:cNvPr>
          <p:cNvSpPr txBox="1"/>
          <p:nvPr/>
        </p:nvSpPr>
        <p:spPr>
          <a:xfrm>
            <a:off x="4010987" y="1839673"/>
            <a:ext cx="1324716" cy="523220"/>
          </a:xfrm>
          <a:prstGeom prst="rect">
            <a:avLst/>
          </a:prstGeom>
          <a:noFill/>
        </p:spPr>
        <p:txBody>
          <a:bodyPr wrap="square" rtlCol="0">
            <a:spAutoFit/>
          </a:bodyPr>
          <a:lstStyle/>
          <a:p>
            <a:pPr algn="ctr">
              <a:lnSpc>
                <a:spcPct val="100000"/>
              </a:lnSpc>
            </a:pPr>
            <a:r>
              <a:rPr lang="da-DK" sz="1400" dirty="0">
                <a:solidFill>
                  <a:schemeClr val="bg1"/>
                </a:solidFill>
              </a:rPr>
              <a:t>VISUALI-SERING</a:t>
            </a:r>
          </a:p>
        </p:txBody>
      </p:sp>
      <p:sp>
        <p:nvSpPr>
          <p:cNvPr id="31" name="Oval 30">
            <a:extLst>
              <a:ext uri="{FF2B5EF4-FFF2-40B4-BE49-F238E27FC236}">
                <a16:creationId xmlns:a16="http://schemas.microsoft.com/office/drawing/2014/main" id="{6564E24F-D500-7641-A51A-A307E0A57EE7}"/>
              </a:ext>
            </a:extLst>
          </p:cNvPr>
          <p:cNvSpPr/>
          <p:nvPr/>
        </p:nvSpPr>
        <p:spPr>
          <a:xfrm>
            <a:off x="7454031" y="1477587"/>
            <a:ext cx="1247392" cy="1247392"/>
          </a:xfrm>
          <a:prstGeom prst="ellipse">
            <a:avLst/>
          </a:prstGeom>
          <a:solidFill>
            <a:srgbClr val="00B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TextBox 31">
            <a:extLst>
              <a:ext uri="{FF2B5EF4-FFF2-40B4-BE49-F238E27FC236}">
                <a16:creationId xmlns:a16="http://schemas.microsoft.com/office/drawing/2014/main" id="{76815C82-7618-DB48-9A88-1C61689A82E8}"/>
              </a:ext>
            </a:extLst>
          </p:cNvPr>
          <p:cNvSpPr txBox="1"/>
          <p:nvPr/>
        </p:nvSpPr>
        <p:spPr>
          <a:xfrm>
            <a:off x="7429437" y="1916617"/>
            <a:ext cx="1324716" cy="307777"/>
          </a:xfrm>
          <a:prstGeom prst="rect">
            <a:avLst/>
          </a:prstGeom>
          <a:noFill/>
        </p:spPr>
        <p:txBody>
          <a:bodyPr wrap="square" rtlCol="0">
            <a:spAutoFit/>
          </a:bodyPr>
          <a:lstStyle/>
          <a:p>
            <a:pPr algn="ctr">
              <a:lnSpc>
                <a:spcPct val="100000"/>
              </a:lnSpc>
            </a:pPr>
            <a:r>
              <a:rPr lang="da-DK" sz="1400" dirty="0">
                <a:solidFill>
                  <a:schemeClr val="bg1"/>
                </a:solidFill>
              </a:rPr>
              <a:t>VISION</a:t>
            </a:r>
          </a:p>
        </p:txBody>
      </p:sp>
    </p:spTree>
    <p:extLst>
      <p:ext uri="{BB962C8B-B14F-4D97-AF65-F5344CB8AC3E}">
        <p14:creationId xmlns:p14="http://schemas.microsoft.com/office/powerpoint/2010/main" val="1452507534"/>
      </p:ext>
    </p:extLst>
  </p:cSld>
  <p:clrMapOvr>
    <a:masterClrMapping/>
  </p:clrMapOvr>
</p:sld>
</file>

<file path=ppt/theme/theme1.xml><?xml version="1.0" encoding="utf-8"?>
<a:theme xmlns:a="http://schemas.openxmlformats.org/drawingml/2006/main" name="SketchyVTI">
  <a:themeElements>
    <a:clrScheme name="SUMH">
      <a:dk1>
        <a:srgbClr val="000000"/>
      </a:dk1>
      <a:lt1>
        <a:srgbClr val="FFFFFF"/>
      </a:lt1>
      <a:dk2>
        <a:srgbClr val="2C2B2A"/>
      </a:dk2>
      <a:lt2>
        <a:srgbClr val="D6D7D6"/>
      </a:lt2>
      <a:accent1>
        <a:srgbClr val="E4650E"/>
      </a:accent1>
      <a:accent2>
        <a:srgbClr val="2C2B2A"/>
      </a:accent2>
      <a:accent3>
        <a:srgbClr val="00B7AF"/>
      </a:accent3>
      <a:accent4>
        <a:srgbClr val="F9B2A3"/>
      </a:accent4>
      <a:accent5>
        <a:srgbClr val="CF4979"/>
      </a:accent5>
      <a:accent6>
        <a:srgbClr val="8A96CB"/>
      </a:accent6>
      <a:hlink>
        <a:srgbClr val="2998E3"/>
      </a:hlink>
      <a:folHlink>
        <a:srgbClr val="00B7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1491</TotalTime>
  <Words>1272</Words>
  <Application>Microsoft Macintosh PowerPoint</Application>
  <PresentationFormat>Widescreen</PresentationFormat>
  <Paragraphs>76</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museo-sans</vt:lpstr>
      <vt:lpstr>Symbol</vt:lpstr>
      <vt:lpstr>Times New Roman</vt:lpstr>
      <vt:lpstr>SketchyVTI</vt:lpstr>
      <vt:lpstr>Skab et godt samarbeje</vt:lpstr>
      <vt:lpstr>Når samarbejdet ikke er på plads</vt:lpstr>
      <vt:lpstr>PowerPoint Presentation</vt:lpstr>
      <vt:lpstr>Del jeres forventninger med hinanden</vt:lpstr>
      <vt:lpstr>Skab en fælles rammesætning</vt:lpstr>
      <vt:lpstr>Synliggør forventningsafstemningen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Foreningslivet er drevet af frivillige</dc:title>
  <dc:creator>Katja Lund Knudsen</dc:creator>
  <cp:lastModifiedBy>kamilla bloch</cp:lastModifiedBy>
  <cp:revision>49</cp:revision>
  <dcterms:created xsi:type="dcterms:W3CDTF">2021-02-03T11:47:24Z</dcterms:created>
  <dcterms:modified xsi:type="dcterms:W3CDTF">2021-04-08T05:13:58Z</dcterms:modified>
</cp:coreProperties>
</file>