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7"/>
  </p:notesMasterIdLst>
  <p:sldIdLst>
    <p:sldId id="269" r:id="rId2"/>
    <p:sldId id="270" r:id="rId3"/>
    <p:sldId id="261" r:id="rId4"/>
    <p:sldId id="268" r:id="rId5"/>
    <p:sldId id="272" r:id="rId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AF"/>
    <a:srgbClr val="00B7AF"/>
    <a:srgbClr val="2D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3" autoAdjust="0"/>
    <p:restoredTop sz="75470"/>
  </p:normalViewPr>
  <p:slideViewPr>
    <p:cSldViewPr snapToGrid="0">
      <p:cViewPr varScale="1">
        <p:scale>
          <a:sx n="89" d="100"/>
          <a:sy n="89" d="100"/>
        </p:scale>
        <p:origin x="134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E8E7-3E30-4624-9CCF-E5F0AD3133C9}" type="datetimeFigureOut">
              <a:rPr lang="da-DK" smtClean="0"/>
              <a:t>08/04/2021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543F4-D6A0-42EB-8DBE-C608F3363A94}" type="slidenum">
              <a:rPr lang="da-DK" smtClean="0"/>
              <a:t>‹#›</a:t>
            </a:fld>
            <a:endParaRPr lang="da-DK"/>
          </a:p>
        </p:txBody>
      </p:sp>
    </p:spTree>
    <p:extLst>
      <p:ext uri="{BB962C8B-B14F-4D97-AF65-F5344CB8AC3E}">
        <p14:creationId xmlns:p14="http://schemas.microsoft.com/office/powerpoint/2010/main" val="153725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Det er afgørende for et godt samarbejde, at man forventningsafstemmer tidligt om værdien, indholdet og målet for samarbejdet, så alle trækker i samme retning. Det gælder både internt på skolen og i samarbejdet med foreningerne samt frivilligcentret.</a:t>
            </a:r>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1</a:t>
            </a:fld>
            <a:endParaRPr lang="da-DK"/>
          </a:p>
        </p:txBody>
      </p:sp>
    </p:spTree>
    <p:extLst>
      <p:ext uri="{BB962C8B-B14F-4D97-AF65-F5344CB8AC3E}">
        <p14:creationId xmlns:p14="http://schemas.microsoft.com/office/powerpoint/2010/main" val="142408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Eksempel når forventningsafstemningen ikke er på plads.</a:t>
            </a:r>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2</a:t>
            </a:fld>
            <a:endParaRPr lang="da-DK"/>
          </a:p>
        </p:txBody>
      </p:sp>
    </p:spTree>
    <p:extLst>
      <p:ext uri="{BB962C8B-B14F-4D97-AF65-F5344CB8AC3E}">
        <p14:creationId xmlns:p14="http://schemas.microsoft.com/office/powerpoint/2010/main" val="17584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Man kan sammenligne arbejdet med forventningsafstemning med </a:t>
            </a:r>
            <a:r>
              <a:rPr lang="da-DK" dirty="0" err="1"/>
              <a:t>onboarding</a:t>
            </a:r>
            <a:r>
              <a:rPr lang="da-DK" dirty="0"/>
              <a:t>, som handler om, hvordan man klæder nye medarbejdere på for at sikre, at alle bakker op om og arbejder henimod den samme målsætning. Det handler med andre ord om fælles værdiskabelse.</a:t>
            </a:r>
          </a:p>
          <a:p>
            <a:r>
              <a:rPr lang="da-DK" dirty="0"/>
              <a:t>I den her sammenhæng handler det om, at man på skolen bliver enige om:</a:t>
            </a:r>
          </a:p>
          <a:p>
            <a:r>
              <a:rPr lang="da-DK" dirty="0"/>
              <a:t>1. Hvordan skal samarbejdet se ud?</a:t>
            </a:r>
          </a:p>
          <a:p>
            <a:r>
              <a:rPr lang="da-DK" dirty="0"/>
              <a:t>2. Hvilke ressourcer og tid har vi til rådighed?</a:t>
            </a:r>
          </a:p>
          <a:p>
            <a:r>
              <a:rPr lang="da-DK" dirty="0"/>
              <a:t>3. Hvem skal inddrages på skolen?</a:t>
            </a:r>
          </a:p>
          <a:p>
            <a:r>
              <a:rPr lang="da-DK" dirty="0"/>
              <a:t>4. Hvordan organiserer vi arbejdet og de forskellige roller?</a:t>
            </a:r>
          </a:p>
          <a:p>
            <a:r>
              <a:rPr lang="da-DK" dirty="0"/>
              <a:t>  </a:t>
            </a:r>
          </a:p>
          <a:p>
            <a:endParaRPr lang="da-DK" dirty="0"/>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3</a:t>
            </a:fld>
            <a:endParaRPr lang="da-DK"/>
          </a:p>
        </p:txBody>
      </p:sp>
    </p:spTree>
    <p:extLst>
      <p:ext uri="{BB962C8B-B14F-4D97-AF65-F5344CB8AC3E}">
        <p14:creationId xmlns:p14="http://schemas.microsoft.com/office/powerpoint/2010/main" val="353108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Forventningsafstemning foregår primært i tre faser - og det hele starter hos skolen selv! Inden man kan forventningsafstemme med andre, skal man blive bevidst om egne forventninger til samarbejdet. </a:t>
            </a:r>
          </a:p>
          <a:p>
            <a:r>
              <a:rPr lang="da-DK" dirty="0"/>
              <a:t>Som forberedelse kan skolen stille sig selv nogle grundlæggende spørgsmål. Skriv dem eventuelt ned.</a:t>
            </a:r>
          </a:p>
          <a:p>
            <a:pPr marL="228600" indent="-228600">
              <a:buAutoNum type="arabicPeriod"/>
            </a:pPr>
            <a:r>
              <a:rPr lang="da-DK" dirty="0"/>
              <a:t>Det kan være noget med at tilbyde et alternativ til de unge, som ikke er interesseret i en erhvervspraktik, styrke skolens lokale samarbejde om at udvikle og støtte de unges udvikling socialt, personligt og fagligt, skabe synlighed om at frivillighed sagtens kan gå hånd i hånd med et handicap, der kan være med til at åbne muligheder for, at de unge får et mere aktivt fritidsliv, der styrker er med til at styrke deres generelle livskvalitet og trivsel, at de unge får et fællesskab, som de også kan være en del af, når de er færdige med at gå på STU</a:t>
            </a:r>
          </a:p>
          <a:p>
            <a:pPr marL="228600" indent="-228600">
              <a:buAutoNum type="arabicPeriod"/>
            </a:pPr>
            <a:r>
              <a:rPr lang="da-DK" dirty="0"/>
              <a:t>Det kan være noget med, hvordan man vil planlægge forløbet og forberede den unge både i undervisningen, vejledningen og under frivilligpraktikken. Det kan handle om undervisernes muligheder for at ledsage de unge ud i praktikken enten som vejviser eller medfrivillig, hvor underviseren fx kan oversætte og guide den unge ind i den frivillige opgave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dirty="0"/>
              <a:t>Det kan fx handle om muligheden for at tænke i nye frivilligopgaver (se eksempler i </a:t>
            </a:r>
            <a:r>
              <a:rPr lang="da-DK" i="1" dirty="0"/>
              <a:t>Tænk ud af boksen</a:t>
            </a:r>
            <a:r>
              <a:rPr lang="da-DK" dirty="0"/>
              <a:t>), finde løsninger på tilgængelighedsproblematikker </a:t>
            </a:r>
            <a:r>
              <a:rPr lang="da-DK" sz="1800" dirty="0">
                <a:effectLst/>
                <a:latin typeface="Arial" panose="020B0604020202020204" pitchFamily="34" charset="0"/>
                <a:ea typeface="Calibri" panose="020F0502020204030204" pitchFamily="34" charset="0"/>
                <a:cs typeface="Times New Roman" panose="02020603050405020304" pitchFamily="18" charset="0"/>
              </a:rPr>
              <a:t>der kan kompensere for de unges funktionsnedsættelser og gøre frivilligpraktikken til en god oplevelse for alle.</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4</a:t>
            </a:fld>
            <a:endParaRPr lang="da-DK"/>
          </a:p>
        </p:txBody>
      </p:sp>
    </p:spTree>
    <p:extLst>
      <p:ext uri="{BB962C8B-B14F-4D97-AF65-F5344CB8AC3E}">
        <p14:creationId xmlns:p14="http://schemas.microsoft.com/office/powerpoint/2010/main" val="381361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da-DK" dirty="0"/>
              <a:t>Det kan fx handle om form på frivilligpraktik - selvvalgt/obligatorisk,  skal frivilligpraktikken foregå i eller uden for skoletiden, muligheder for ledsagelse enten af en underviser eller undersøge muligheder i foreningerne, samarbejde med mange eller få foreninger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dirty="0"/>
              <a:t>Det kan fx handle om </a:t>
            </a:r>
            <a:r>
              <a:rPr lang="da-DK" sz="1800" dirty="0">
                <a:effectLst/>
                <a:latin typeface="Calibri" panose="020F0502020204030204" pitchFamily="34" charset="0"/>
                <a:ea typeface="Calibri" panose="020F0502020204030204" pitchFamily="34" charset="0"/>
                <a:cs typeface="Times New Roman" panose="02020603050405020304" pitchFamily="18" charset="0"/>
              </a:rPr>
              <a:t>at skabe en form for rollefordeling i jeres team. Alt afhængig af, hvor mange I er, vil I måske have flere kasketter på. Med en klar arbejdsdeling undgår I misforståelse eller at I fx er flere, der tager kontakt til de samme foreninger med forskellige informationer.</a:t>
            </a:r>
          </a:p>
          <a:p>
            <a:pPr>
              <a:lnSpc>
                <a:spcPct val="107000"/>
              </a:lnSpc>
              <a:spcAft>
                <a:spcPts val="800"/>
              </a:spcAft>
            </a:pPr>
            <a:r>
              <a:rPr lang="da-DK" sz="1100" dirty="0">
                <a:effectLst/>
                <a:latin typeface="Calibri" panose="020F0502020204030204" pitchFamily="34" charset="0"/>
                <a:ea typeface="Calibri" panose="020F0502020204030204" pitchFamily="34" charset="0"/>
                <a:cs typeface="Times New Roman" panose="02020603050405020304" pitchFamily="18" charset="0"/>
              </a:rPr>
              <a:t>Eksempler på roller:</a:t>
            </a:r>
          </a:p>
          <a:p>
            <a:pPr marL="342900" lvl="0" indent="-342900">
              <a:lnSpc>
                <a:spcPct val="107000"/>
              </a:lnSpc>
              <a:spcAft>
                <a:spcPts val="800"/>
              </a:spcAft>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Underviser </a:t>
            </a:r>
          </a:p>
          <a:p>
            <a:pPr marL="742950" lvl="1" indent="-285750">
              <a:lnSpc>
                <a:spcPct val="107000"/>
              </a:lnSpc>
              <a:spcAft>
                <a:spcPts val="800"/>
              </a:spcAft>
              <a:buFont typeface="Courier New" panose="02070309020205020404" pitchFamily="49" charset="0"/>
              <a:buChar char="o"/>
            </a:pPr>
            <a:r>
              <a:rPr lang="da-DK" sz="1100" dirty="0">
                <a:effectLst/>
                <a:latin typeface="Calibri" panose="020F0502020204030204" pitchFamily="34" charset="0"/>
                <a:ea typeface="Calibri" panose="020F0502020204030204" pitchFamily="34" charset="0"/>
                <a:cs typeface="Times New Roman" panose="02020603050405020304" pitchFamily="18" charset="0"/>
              </a:rPr>
              <a:t>Ansvar for planlægning og afvikling af undervisning om frivillighed og medborgerskab</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Foreningskoordinator </a:t>
            </a:r>
          </a:p>
          <a:p>
            <a:pPr marL="742950" lvl="1" indent="-285750">
              <a:lnSpc>
                <a:spcPct val="107000"/>
              </a:lnSpc>
              <a:spcAft>
                <a:spcPts val="800"/>
              </a:spcAft>
              <a:buFont typeface="Courier New" panose="02070309020205020404" pitchFamily="49" charset="0"/>
              <a:buChar char="o"/>
            </a:pPr>
            <a:r>
              <a:rPr lang="da-DK" sz="1100" dirty="0">
                <a:effectLst/>
                <a:latin typeface="Calibri" panose="020F0502020204030204" pitchFamily="34" charset="0"/>
                <a:ea typeface="Calibri" panose="020F0502020204030204" pitchFamily="34" charset="0"/>
                <a:cs typeface="Times New Roman" panose="02020603050405020304" pitchFamily="18" charset="0"/>
              </a:rPr>
              <a:t>Opsøgende og løbende kontakt med foreninger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da-DK" sz="1100" dirty="0">
                <a:effectLst/>
                <a:latin typeface="Calibri" panose="020F0502020204030204" pitchFamily="34" charset="0"/>
                <a:ea typeface="Calibri" panose="020F0502020204030204" pitchFamily="34" charset="0"/>
                <a:cs typeface="Times New Roman" panose="02020603050405020304" pitchFamily="18" charset="0"/>
              </a:rPr>
              <a:t>Aftaler med foreningen og den unge ved opstart af frivilligpraktik</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da-DK" sz="1100" dirty="0">
                <a:effectLst/>
                <a:latin typeface="Calibri" panose="020F0502020204030204" pitchFamily="34" charset="0"/>
                <a:ea typeface="Calibri" panose="020F0502020204030204" pitchFamily="34" charset="0"/>
                <a:cs typeface="Times New Roman" panose="02020603050405020304" pitchFamily="18" charset="0"/>
              </a:rPr>
              <a:t>Sikre formidling af information om foreningerne internt i teamet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Tovholder</a:t>
            </a:r>
          </a:p>
          <a:p>
            <a:pPr marL="742950" lvl="1" indent="-285750">
              <a:lnSpc>
                <a:spcPct val="107000"/>
              </a:lnSpc>
              <a:spcAft>
                <a:spcPts val="800"/>
              </a:spcAft>
              <a:buFont typeface="Courier New" panose="02070309020205020404" pitchFamily="49" charset="0"/>
              <a:buChar char="o"/>
            </a:pPr>
            <a:r>
              <a:rPr lang="da-DK" sz="1100" dirty="0">
                <a:effectLst/>
                <a:latin typeface="Calibri" panose="020F0502020204030204" pitchFamily="34" charset="0"/>
                <a:ea typeface="Calibri" panose="020F0502020204030204" pitchFamily="34" charset="0"/>
                <a:cs typeface="Times New Roman" panose="02020603050405020304" pitchFamily="18" charset="0"/>
              </a:rPr>
              <a:t>Indkalder til statusmøder, sikre viden på tværs og opsamler erfaringer</a:t>
            </a:r>
            <a:r>
              <a:rPr lang="da-DK" sz="7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Vejleder</a:t>
            </a:r>
          </a:p>
          <a:p>
            <a:pPr marL="742950" lvl="1" indent="-285750">
              <a:lnSpc>
                <a:spcPct val="107000"/>
              </a:lnSpc>
              <a:spcAft>
                <a:spcPts val="800"/>
              </a:spcAft>
              <a:buFont typeface="Courier New" panose="02070309020205020404" pitchFamily="49" charset="0"/>
              <a:buChar char="o"/>
            </a:pPr>
            <a:r>
              <a:rPr lang="da-DK" sz="1100" dirty="0">
                <a:effectLst/>
                <a:latin typeface="Calibri" panose="020F0502020204030204" pitchFamily="34" charset="0"/>
                <a:ea typeface="Calibri" panose="020F0502020204030204" pitchFamily="34" charset="0"/>
                <a:cs typeface="Times New Roman" panose="02020603050405020304" pitchFamily="18" charset="0"/>
              </a:rPr>
              <a:t>Sikre information til eleverne vedr. frivilligpraktik</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da-DK" sz="1100" dirty="0">
                <a:effectLst/>
                <a:latin typeface="Calibri" panose="020F0502020204030204" pitchFamily="34" charset="0"/>
                <a:ea typeface="Calibri" panose="020F0502020204030204" pitchFamily="34" charset="0"/>
                <a:cs typeface="Times New Roman" panose="02020603050405020304" pitchFamily="18" charset="0"/>
              </a:rPr>
              <a:t>Hjælper og klæder den unge på inden, under og efter frivilligpraktik</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Ledsager</a:t>
            </a:r>
          </a:p>
          <a:p>
            <a:pPr marL="742950" lvl="1" indent="-285750">
              <a:lnSpc>
                <a:spcPct val="107000"/>
              </a:lnSpc>
              <a:spcAft>
                <a:spcPts val="800"/>
              </a:spcAft>
              <a:buFont typeface="Courier New" panose="02070309020205020404" pitchFamily="49" charset="0"/>
              <a:buChar char="o"/>
            </a:pPr>
            <a:r>
              <a:rPr lang="da-DK" sz="1100" dirty="0">
                <a:effectLst/>
                <a:latin typeface="Calibri" panose="020F0502020204030204" pitchFamily="34" charset="0"/>
                <a:ea typeface="Calibri" panose="020F0502020204030204" pitchFamily="34" charset="0"/>
                <a:cs typeface="Times New Roman" panose="02020603050405020304" pitchFamily="18" charset="0"/>
              </a:rPr>
              <a:t>Følger den unge ud i foreningen, hvis der er behov</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3. Det kan fx være, at de unge melder tilbage, at de har opdaget, at man kan arbejde med noget af det, som man brænder for/god til som frivillig, eller man får erfaring med, hvad det vil sige at gå på arbejde samt et aktivt fritidsliv.</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AutoNum type="arabicPeriod"/>
            </a:pPr>
            <a:endParaRPr lang="da-DK" dirty="0"/>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5</a:t>
            </a:fld>
            <a:endParaRPr lang="da-DK"/>
          </a:p>
        </p:txBody>
      </p:sp>
    </p:spTree>
    <p:extLst>
      <p:ext uri="{BB962C8B-B14F-4D97-AF65-F5344CB8AC3E}">
        <p14:creationId xmlns:p14="http://schemas.microsoft.com/office/powerpoint/2010/main" val="36135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A30118D9-1D9E-0949-977A-27CDD8E8F335}" type="datetime1">
              <a:rPr lang="da-DK" smtClean="0"/>
              <a:t>08/04/2021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702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6C0D9265-1648-E543-92CF-73991131BDC6}" type="datetime1">
              <a:rPr lang="da-DK" smtClean="0"/>
              <a:t>08/04/2021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6661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FD41013B-6BEC-CD4F-A5CE-A143E6023C8C}" type="datetime1">
              <a:rPr lang="da-DK" smtClean="0"/>
              <a:t>08/04/2021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8916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480852" y="323086"/>
            <a:ext cx="10515600" cy="706930"/>
          </a:xfr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80852" y="1524856"/>
            <a:ext cx="10515600" cy="4251960"/>
          </a:xfrm>
        </p:spPr>
        <p:txBody>
          <a:bodyPr>
            <a:normAutofit/>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5357648" y="6188190"/>
            <a:ext cx="1153510" cy="365125"/>
          </a:xfrm>
        </p:spPr>
        <p:txBody>
          <a:bodyPr/>
          <a:lstStyle>
            <a:lvl1pPr>
              <a:defRPr sz="1200">
                <a:solidFill>
                  <a:schemeClr val="tx1"/>
                </a:solidFill>
              </a:defRPr>
            </a:lvl1pPr>
          </a:lstStyle>
          <a:p>
            <a:fld id="{D6C9CFB8-815B-AC46-82C2-A8433706F0EE}" type="datetime1">
              <a:rPr lang="da-DK" smtClean="0"/>
              <a:t>08/04/2021</a:t>
            </a:fld>
            <a:endParaRPr lang="en-US" dirty="0"/>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511158" y="6188190"/>
            <a:ext cx="4114800" cy="365125"/>
          </a:xfrm>
        </p:spPr>
        <p:txBody>
          <a:bodyPr/>
          <a:lstStyle>
            <a:lvl1pPr>
              <a:defRPr sz="12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625958" y="6188190"/>
            <a:ext cx="727841" cy="365125"/>
          </a:xfrm>
        </p:spPr>
        <p:txBody>
          <a:bodyPr/>
          <a:lstStyle>
            <a:lvl1pPr>
              <a:defRPr>
                <a:solidFill>
                  <a:schemeClr val="tx1"/>
                </a:solidFill>
              </a:defRPr>
            </a:lvl1pPr>
          </a:lstStyle>
          <a:p>
            <a:fld id="{A7CD31F4-64FA-4BA0-9498-67783267A8C8}" type="slidenum">
              <a:rPr lang="en-US" smtClean="0"/>
              <a:pPr/>
              <a:t>‹#›</a:t>
            </a:fld>
            <a:endParaRPr lang="en-US" dirty="0"/>
          </a:p>
        </p:txBody>
      </p:sp>
      <p:pic>
        <p:nvPicPr>
          <p:cNvPr id="7" name="Picture 6">
            <a:extLst>
              <a:ext uri="{FF2B5EF4-FFF2-40B4-BE49-F238E27FC236}">
                <a16:creationId xmlns:a16="http://schemas.microsoft.com/office/drawing/2014/main" id="{9438E016-EB80-074C-A468-92003625D003}"/>
              </a:ext>
            </a:extLst>
          </p:cNvPr>
          <p:cNvPicPr>
            <a:picLocks noChangeAspect="1"/>
          </p:cNvPicPr>
          <p:nvPr userDrawn="1"/>
        </p:nvPicPr>
        <p:blipFill>
          <a:blip r:embed="rId2"/>
          <a:stretch>
            <a:fillRect/>
          </a:stretch>
        </p:blipFill>
        <p:spPr>
          <a:xfrm>
            <a:off x="543915" y="6102350"/>
            <a:ext cx="457200" cy="508000"/>
          </a:xfrm>
          <a:prstGeom prst="rect">
            <a:avLst/>
          </a:prstGeom>
        </p:spPr>
      </p:pic>
      <p:sp>
        <p:nvSpPr>
          <p:cNvPr id="9" name="TextBox 8">
            <a:extLst>
              <a:ext uri="{FF2B5EF4-FFF2-40B4-BE49-F238E27FC236}">
                <a16:creationId xmlns:a16="http://schemas.microsoft.com/office/drawing/2014/main" id="{3C778D8C-C102-DF47-8C2C-BDBDA0A90C8B}"/>
              </a:ext>
            </a:extLst>
          </p:cNvPr>
          <p:cNvSpPr txBox="1"/>
          <p:nvPr userDrawn="1"/>
        </p:nvSpPr>
        <p:spPr>
          <a:xfrm>
            <a:off x="1132785" y="6271656"/>
            <a:ext cx="3273777" cy="215444"/>
          </a:xfrm>
          <a:prstGeom prst="rect">
            <a:avLst/>
          </a:prstGeom>
          <a:noFill/>
        </p:spPr>
        <p:txBody>
          <a:bodyPr wrap="square" rtlCol="0">
            <a:spAutoFit/>
          </a:bodyPr>
          <a:lstStyle/>
          <a:p>
            <a:r>
              <a:rPr lang="da-DK" sz="800" dirty="0"/>
              <a:t>2021 by SUMH og Frivilligcenter Vesterbro/</a:t>
            </a:r>
            <a:r>
              <a:rPr lang="da-DK" sz="800" dirty="0" err="1"/>
              <a:t>Kgs</a:t>
            </a:r>
            <a:r>
              <a:rPr lang="da-DK" sz="800" dirty="0"/>
              <a:t>. Enghave/Valby</a:t>
            </a:r>
          </a:p>
        </p:txBody>
      </p:sp>
      <p:sp>
        <p:nvSpPr>
          <p:cNvPr id="10" name="Rectangle 9">
            <a:extLst>
              <a:ext uri="{FF2B5EF4-FFF2-40B4-BE49-F238E27FC236}">
                <a16:creationId xmlns:a16="http://schemas.microsoft.com/office/drawing/2014/main" id="{598CB134-2CD8-D345-B602-4DFFEF923229}"/>
              </a:ext>
            </a:extLst>
          </p:cNvPr>
          <p:cNvSpPr/>
          <p:nvPr userDrawn="1"/>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3316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89DD46F8-24DD-8D49-B8AC-6B72361A3C31}" type="datetime1">
              <a:rPr lang="da-DK" smtClean="0"/>
              <a:t>08/04/2021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1412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3B751B21-A1E2-144A-A7C3-0C2F1F5F022A}" type="datetime1">
              <a:rPr lang="da-DK" smtClean="0"/>
              <a:t>08/04/2021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5018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normAutofit/>
          </a:bodyPr>
          <a:lstStyle>
            <a:lvl1pPr>
              <a:defRPr sz="2800"/>
            </a:lvl1pPr>
          </a:lstStyle>
          <a:p>
            <a:r>
              <a:rPr lang="en-US" dirty="0"/>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B344C864-6152-0043-BB70-1499A4CA4BA3}" type="datetime1">
              <a:rPr lang="da-DK" smtClean="0"/>
              <a:t>08/04/2021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5315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4000"/>
            </a:lvl1pPr>
          </a:lstStyle>
          <a:p>
            <a:r>
              <a:rPr lang="en-US" dirty="0"/>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FA528A9F-EFC4-124C-8561-892C8532CDD4}" type="datetime1">
              <a:rPr lang="da-DK" smtClean="0"/>
              <a:t>08/04/2021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291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941A7F68-2373-4B4B-9225-1CEFA874EEA0}" type="datetime1">
              <a:rPr lang="da-DK" smtClean="0"/>
              <a:t>08/04/2021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218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527EC7DA-504A-ED42-8546-5198B2A82B97}" type="datetime1">
              <a:rPr lang="da-DK" smtClean="0"/>
              <a:t>08/04/2021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38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2444057E-6D4F-9A4D-8EEE-FE33E0274DEF}" type="datetime1">
              <a:rPr lang="da-DK" smtClean="0"/>
              <a:t>08/04/2021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89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4835775-F85F-DF4F-8FB7-28B036E40F78}" type="datetime1">
              <a:rPr lang="da-DK" smtClean="0"/>
              <a:t>08/04/2021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2528488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0" r:id="rId6"/>
    <p:sldLayoutId id="2147483686" r:id="rId7"/>
    <p:sldLayoutId id="2147483687" r:id="rId8"/>
    <p:sldLayoutId id="2147483688" r:id="rId9"/>
    <p:sldLayoutId id="2147483689" r:id="rId10"/>
    <p:sldLayoutId id="2147483691" r:id="rId11"/>
  </p:sldLayoutIdLst>
  <p:hf hdr="0" ftr="0" dt="0"/>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7.emf"/><Relationship Id="rId7"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181067-234C-554E-8014-DA4B16BF57D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Oval 3">
            <a:extLst>
              <a:ext uri="{FF2B5EF4-FFF2-40B4-BE49-F238E27FC236}">
                <a16:creationId xmlns:a16="http://schemas.microsoft.com/office/drawing/2014/main" id="{01999169-FA01-7948-B356-A4E4078F17C1}"/>
              </a:ext>
            </a:extLst>
          </p:cNvPr>
          <p:cNvSpPr/>
          <p:nvPr/>
        </p:nvSpPr>
        <p:spPr>
          <a:xfrm>
            <a:off x="8229600" y="768926"/>
            <a:ext cx="3137837" cy="31378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684F72-453D-114D-9757-0E20DBE639C7}"/>
              </a:ext>
            </a:extLst>
          </p:cNvPr>
          <p:cNvSpPr>
            <a:spLocks noGrp="1"/>
          </p:cNvSpPr>
          <p:nvPr>
            <p:ph type="ctrTitle"/>
          </p:nvPr>
        </p:nvSpPr>
        <p:spPr/>
        <p:txBody>
          <a:bodyPr/>
          <a:lstStyle/>
          <a:p>
            <a:r>
              <a:rPr lang="da-DK" sz="2000" i="1" dirty="0"/>
              <a:t>Skoler</a:t>
            </a:r>
            <a:br>
              <a:rPr lang="da-DK" dirty="0"/>
            </a:br>
            <a:r>
              <a:rPr lang="da-DK" dirty="0"/>
              <a:t>Skab en god start med forventningsafstemning</a:t>
            </a:r>
          </a:p>
        </p:txBody>
      </p:sp>
      <p:sp>
        <p:nvSpPr>
          <p:cNvPr id="3" name="Subtitle 2">
            <a:extLst>
              <a:ext uri="{FF2B5EF4-FFF2-40B4-BE49-F238E27FC236}">
                <a16:creationId xmlns:a16="http://schemas.microsoft.com/office/drawing/2014/main" id="{A8F12D08-9C05-9F47-805C-1109D20B0653}"/>
              </a:ext>
            </a:extLst>
          </p:cNvPr>
          <p:cNvSpPr>
            <a:spLocks noGrp="1"/>
          </p:cNvSpPr>
          <p:nvPr>
            <p:ph type="subTitle" idx="1"/>
          </p:nvPr>
        </p:nvSpPr>
        <p:spPr>
          <a:xfrm>
            <a:off x="841248" y="4983480"/>
            <a:ext cx="7567966" cy="1124712"/>
          </a:xfrm>
        </p:spPr>
        <p:txBody>
          <a:bodyPr/>
          <a:lstStyle/>
          <a:p>
            <a:endParaRPr lang="da-DK" dirty="0"/>
          </a:p>
        </p:txBody>
      </p:sp>
      <p:pic>
        <p:nvPicPr>
          <p:cNvPr id="10" name="Picture 9">
            <a:extLst>
              <a:ext uri="{FF2B5EF4-FFF2-40B4-BE49-F238E27FC236}">
                <a16:creationId xmlns:a16="http://schemas.microsoft.com/office/drawing/2014/main" id="{A1D43AC2-6727-9D42-99E1-08FBA98DA0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60533" y="1392178"/>
            <a:ext cx="2061675" cy="1877153"/>
          </a:xfrm>
          <a:prstGeom prst="rect">
            <a:avLst/>
          </a:prstGeom>
        </p:spPr>
      </p:pic>
      <p:pic>
        <p:nvPicPr>
          <p:cNvPr id="12" name="Picture 11">
            <a:extLst>
              <a:ext uri="{FF2B5EF4-FFF2-40B4-BE49-F238E27FC236}">
                <a16:creationId xmlns:a16="http://schemas.microsoft.com/office/drawing/2014/main" id="{E9802155-C7E6-CB40-B6FD-920576B81B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28448" y="1393046"/>
            <a:ext cx="2063681" cy="1878980"/>
          </a:xfrm>
          <a:prstGeom prst="rect">
            <a:avLst/>
          </a:prstGeom>
        </p:spPr>
      </p:pic>
    </p:spTree>
    <p:extLst>
      <p:ext uri="{BB962C8B-B14F-4D97-AF65-F5344CB8AC3E}">
        <p14:creationId xmlns:p14="http://schemas.microsoft.com/office/powerpoint/2010/main" val="369964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12C0A3-8B54-7948-88F9-1AC0F061BD1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7640" r="17640"/>
          <a:stretch/>
        </p:blipFill>
        <p:spPr>
          <a:xfrm>
            <a:off x="-1" y="0"/>
            <a:ext cx="12192001" cy="5870222"/>
          </a:xfrm>
          <a:prstGeom prst="rect">
            <a:avLst/>
          </a:prstGeom>
        </p:spPr>
      </p:pic>
      <p:sp>
        <p:nvSpPr>
          <p:cNvPr id="2" name="Title 1">
            <a:extLst>
              <a:ext uri="{FF2B5EF4-FFF2-40B4-BE49-F238E27FC236}">
                <a16:creationId xmlns:a16="http://schemas.microsoft.com/office/drawing/2014/main" id="{B4E3206A-CBA8-F44D-BA6A-64CB9A3651BE}"/>
              </a:ext>
            </a:extLst>
          </p:cNvPr>
          <p:cNvSpPr>
            <a:spLocks noGrp="1"/>
          </p:cNvSpPr>
          <p:nvPr>
            <p:ph type="title"/>
          </p:nvPr>
        </p:nvSpPr>
        <p:spPr>
          <a:xfrm>
            <a:off x="589095" y="281458"/>
            <a:ext cx="4855203" cy="1201770"/>
          </a:xfrm>
        </p:spPr>
        <p:txBody>
          <a:bodyPr>
            <a:normAutofit fontScale="90000"/>
          </a:bodyPr>
          <a:lstStyle/>
          <a:p>
            <a:r>
              <a:rPr lang="da-DK" dirty="0">
                <a:solidFill>
                  <a:schemeClr val="bg1"/>
                </a:solidFill>
              </a:rPr>
              <a:t>Når forventningsafstemningen ikke er på plads</a:t>
            </a:r>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589094" y="1426077"/>
            <a:ext cx="5924247" cy="3988884"/>
          </a:xfrm>
        </p:spPr>
        <p:txBody>
          <a:bodyPr>
            <a:normAutofit fontScale="92500" lnSpcReduction="10000"/>
          </a:bodyPr>
          <a:lstStyle/>
          <a:p>
            <a:pPr marL="0" indent="0">
              <a:buNone/>
            </a:pPr>
            <a:r>
              <a:rPr lang="da-DK" dirty="0">
                <a:solidFill>
                  <a:schemeClr val="bg1"/>
                </a:solidFill>
                <a:latin typeface="Arial" panose="020B0604020202020204" pitchFamily="34" charset="0"/>
                <a:ea typeface="Calibri" panose="020F0502020204030204" pitchFamily="34" charset="0"/>
                <a:cs typeface="Times New Roman" panose="02020603050405020304" pitchFamily="18" charset="0"/>
              </a:rPr>
              <a:t>En gruppe unge er i frivilligpraktik i en forening, som driver en butik. For at de unge kan lykkes med at være frivillige, er der en underviser med ude butikken for at støtte de unge i at løse opgaverne. Underviserne oplever, at det går rigtig godt, og at de unge udvikler sig og får succesoplever ved at være frivillige. Inden opstart af nyt forløb modtager underviserne en evaluering fra de eksisterende frivillige i butikken. Det viser sig, at de har en helt anden oplevelse. De forstår grundlæggende ikke, hvilken rolle underviserne har. De oplever, at underviserne står og ser ud som om, de ikke rigtig laver noget. </a:t>
            </a:r>
            <a:endParaRPr lang="da-DK"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2</a:t>
            </a:fld>
            <a:endParaRPr lang="en-US" dirty="0"/>
          </a:p>
        </p:txBody>
      </p:sp>
      <p:pic>
        <p:nvPicPr>
          <p:cNvPr id="14" name="Picture 13">
            <a:extLst>
              <a:ext uri="{FF2B5EF4-FFF2-40B4-BE49-F238E27FC236}">
                <a16:creationId xmlns:a16="http://schemas.microsoft.com/office/drawing/2014/main" id="{888A1A78-17D2-7D4D-8E77-B258F9B22D6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13342" y="2876312"/>
            <a:ext cx="3321208" cy="2993909"/>
          </a:xfrm>
          <a:prstGeom prst="rect">
            <a:avLst/>
          </a:prstGeom>
        </p:spPr>
      </p:pic>
      <p:sp>
        <p:nvSpPr>
          <p:cNvPr id="12" name="Oval 11">
            <a:extLst>
              <a:ext uri="{FF2B5EF4-FFF2-40B4-BE49-F238E27FC236}">
                <a16:creationId xmlns:a16="http://schemas.microsoft.com/office/drawing/2014/main" id="{7CD4DC25-B8C7-D145-A0F0-ACC490D1593E}"/>
              </a:ext>
            </a:extLst>
          </p:cNvPr>
          <p:cNvSpPr/>
          <p:nvPr/>
        </p:nvSpPr>
        <p:spPr>
          <a:xfrm>
            <a:off x="8693810" y="1568956"/>
            <a:ext cx="2063634" cy="2063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icture 5">
            <a:extLst>
              <a:ext uri="{FF2B5EF4-FFF2-40B4-BE49-F238E27FC236}">
                <a16:creationId xmlns:a16="http://schemas.microsoft.com/office/drawing/2014/main" id="{1D39AD2C-07F0-5E45-986D-348157132699}"/>
              </a:ext>
            </a:extLst>
          </p:cNvPr>
          <p:cNvPicPr>
            <a:picLocks noChangeAspect="1"/>
          </p:cNvPicPr>
          <p:nvPr/>
        </p:nvPicPr>
        <p:blipFill>
          <a:blip r:embed="rId5"/>
          <a:stretch>
            <a:fillRect/>
          </a:stretch>
        </p:blipFill>
        <p:spPr>
          <a:xfrm>
            <a:off x="9013297" y="1872544"/>
            <a:ext cx="1282700" cy="1371600"/>
          </a:xfrm>
          <a:prstGeom prst="rect">
            <a:avLst/>
          </a:prstGeom>
        </p:spPr>
      </p:pic>
    </p:spTree>
    <p:extLst>
      <p:ext uri="{BB962C8B-B14F-4D97-AF65-F5344CB8AC3E}">
        <p14:creationId xmlns:p14="http://schemas.microsoft.com/office/powerpoint/2010/main" val="287484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F99E1EB-3787-7041-B4EF-9AB3F71BCF1A}"/>
              </a:ext>
            </a:extLst>
          </p:cNvPr>
          <p:cNvSpPr/>
          <p:nvPr/>
        </p:nvSpPr>
        <p:spPr>
          <a:xfrm>
            <a:off x="0" y="0"/>
            <a:ext cx="12192000" cy="5870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4130142" y="3813536"/>
            <a:ext cx="3957066" cy="924576"/>
          </a:xfrm>
        </p:spPr>
        <p:txBody>
          <a:bodyPr>
            <a:normAutofit/>
          </a:bodyPr>
          <a:lstStyle/>
          <a:p>
            <a:pPr marL="0" indent="0">
              <a:buNone/>
            </a:pPr>
            <a:r>
              <a:rPr lang="da-DK" sz="4000" b="1" dirty="0"/>
              <a:t>ONBOARDING</a:t>
            </a:r>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3</a:t>
            </a:fld>
            <a:endParaRPr lang="en-US" dirty="0"/>
          </a:p>
        </p:txBody>
      </p:sp>
      <p:sp>
        <p:nvSpPr>
          <p:cNvPr id="11" name="Oval 10">
            <a:extLst>
              <a:ext uri="{FF2B5EF4-FFF2-40B4-BE49-F238E27FC236}">
                <a16:creationId xmlns:a16="http://schemas.microsoft.com/office/drawing/2014/main" id="{2636A461-0FBF-BF4B-94C1-7F2E16D5AF8C}"/>
              </a:ext>
            </a:extLst>
          </p:cNvPr>
          <p:cNvSpPr/>
          <p:nvPr/>
        </p:nvSpPr>
        <p:spPr>
          <a:xfrm>
            <a:off x="481703" y="3187734"/>
            <a:ext cx="1653170" cy="16531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Oval 13">
            <a:extLst>
              <a:ext uri="{FF2B5EF4-FFF2-40B4-BE49-F238E27FC236}">
                <a16:creationId xmlns:a16="http://schemas.microsoft.com/office/drawing/2014/main" id="{8A30AEF5-B4C6-1A42-8BF1-677EEA50C2F0}"/>
              </a:ext>
            </a:extLst>
          </p:cNvPr>
          <p:cNvSpPr/>
          <p:nvPr/>
        </p:nvSpPr>
        <p:spPr>
          <a:xfrm>
            <a:off x="9935193" y="3187734"/>
            <a:ext cx="1653170" cy="16531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Oval 15">
            <a:extLst>
              <a:ext uri="{FF2B5EF4-FFF2-40B4-BE49-F238E27FC236}">
                <a16:creationId xmlns:a16="http://schemas.microsoft.com/office/drawing/2014/main" id="{F44D9055-54E2-CB47-B3E5-4EA83B9CD626}"/>
              </a:ext>
            </a:extLst>
          </p:cNvPr>
          <p:cNvSpPr/>
          <p:nvPr/>
        </p:nvSpPr>
        <p:spPr>
          <a:xfrm>
            <a:off x="2064533" y="1694214"/>
            <a:ext cx="1653170" cy="16531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Oval 16">
            <a:extLst>
              <a:ext uri="{FF2B5EF4-FFF2-40B4-BE49-F238E27FC236}">
                <a16:creationId xmlns:a16="http://schemas.microsoft.com/office/drawing/2014/main" id="{61707339-A571-5340-A5CA-D64C856C2415}"/>
              </a:ext>
            </a:extLst>
          </p:cNvPr>
          <p:cNvSpPr/>
          <p:nvPr/>
        </p:nvSpPr>
        <p:spPr>
          <a:xfrm>
            <a:off x="4130142" y="1038203"/>
            <a:ext cx="1653170" cy="16531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Oval 17">
            <a:extLst>
              <a:ext uri="{FF2B5EF4-FFF2-40B4-BE49-F238E27FC236}">
                <a16:creationId xmlns:a16="http://schemas.microsoft.com/office/drawing/2014/main" id="{CB7FA672-CB55-2C4D-A2A2-9C7B8DBE04E2}"/>
              </a:ext>
            </a:extLst>
          </p:cNvPr>
          <p:cNvSpPr/>
          <p:nvPr/>
        </p:nvSpPr>
        <p:spPr>
          <a:xfrm>
            <a:off x="6350494" y="1038203"/>
            <a:ext cx="1653170" cy="16531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Oval 18">
            <a:extLst>
              <a:ext uri="{FF2B5EF4-FFF2-40B4-BE49-F238E27FC236}">
                <a16:creationId xmlns:a16="http://schemas.microsoft.com/office/drawing/2014/main" id="{58EA0D5B-8ADF-A640-BD30-BBEB43DE9B49}"/>
              </a:ext>
            </a:extLst>
          </p:cNvPr>
          <p:cNvSpPr/>
          <p:nvPr/>
        </p:nvSpPr>
        <p:spPr>
          <a:xfrm>
            <a:off x="8405655" y="1694214"/>
            <a:ext cx="1653170" cy="1653170"/>
          </a:xfrm>
          <a:prstGeom prst="ellipse">
            <a:avLst/>
          </a:prstGeom>
          <a:solidFill>
            <a:srgbClr val="006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1" name="Picture 20">
            <a:extLst>
              <a:ext uri="{FF2B5EF4-FFF2-40B4-BE49-F238E27FC236}">
                <a16:creationId xmlns:a16="http://schemas.microsoft.com/office/drawing/2014/main" id="{4442A9B9-6F9E-1F44-A62D-A3AB48CB53C7}"/>
              </a:ext>
            </a:extLst>
          </p:cNvPr>
          <p:cNvPicPr>
            <a:picLocks noChangeAspect="1"/>
          </p:cNvPicPr>
          <p:nvPr/>
        </p:nvPicPr>
        <p:blipFill>
          <a:blip r:embed="rId3"/>
          <a:stretch>
            <a:fillRect/>
          </a:stretch>
        </p:blipFill>
        <p:spPr>
          <a:xfrm rot="18972111">
            <a:off x="1861341" y="3013389"/>
            <a:ext cx="293838" cy="320551"/>
          </a:xfrm>
          <a:prstGeom prst="rect">
            <a:avLst/>
          </a:prstGeom>
        </p:spPr>
      </p:pic>
      <p:pic>
        <p:nvPicPr>
          <p:cNvPr id="22" name="Picture 21">
            <a:extLst>
              <a:ext uri="{FF2B5EF4-FFF2-40B4-BE49-F238E27FC236}">
                <a16:creationId xmlns:a16="http://schemas.microsoft.com/office/drawing/2014/main" id="{1F9A717A-E9B3-FE4E-9B71-D3C8119EFED4}"/>
              </a:ext>
            </a:extLst>
          </p:cNvPr>
          <p:cNvPicPr>
            <a:picLocks noChangeAspect="1"/>
          </p:cNvPicPr>
          <p:nvPr/>
        </p:nvPicPr>
        <p:blipFill>
          <a:blip r:embed="rId3"/>
          <a:stretch>
            <a:fillRect/>
          </a:stretch>
        </p:blipFill>
        <p:spPr>
          <a:xfrm rot="20586382">
            <a:off x="3743047" y="1907313"/>
            <a:ext cx="293838" cy="320551"/>
          </a:xfrm>
          <a:prstGeom prst="rect">
            <a:avLst/>
          </a:prstGeom>
        </p:spPr>
      </p:pic>
      <p:pic>
        <p:nvPicPr>
          <p:cNvPr id="23" name="Picture 22">
            <a:extLst>
              <a:ext uri="{FF2B5EF4-FFF2-40B4-BE49-F238E27FC236}">
                <a16:creationId xmlns:a16="http://schemas.microsoft.com/office/drawing/2014/main" id="{7C280035-5D99-7F45-859C-9D271B8BAC66}"/>
              </a:ext>
            </a:extLst>
          </p:cNvPr>
          <p:cNvPicPr>
            <a:picLocks noChangeAspect="1"/>
          </p:cNvPicPr>
          <p:nvPr/>
        </p:nvPicPr>
        <p:blipFill>
          <a:blip r:embed="rId3"/>
          <a:stretch>
            <a:fillRect/>
          </a:stretch>
        </p:blipFill>
        <p:spPr>
          <a:xfrm>
            <a:off x="5907300" y="1587664"/>
            <a:ext cx="293838" cy="320551"/>
          </a:xfrm>
          <a:prstGeom prst="rect">
            <a:avLst/>
          </a:prstGeom>
        </p:spPr>
      </p:pic>
      <p:pic>
        <p:nvPicPr>
          <p:cNvPr id="24" name="Picture 23">
            <a:extLst>
              <a:ext uri="{FF2B5EF4-FFF2-40B4-BE49-F238E27FC236}">
                <a16:creationId xmlns:a16="http://schemas.microsoft.com/office/drawing/2014/main" id="{4364B75A-1D74-F041-990A-0E978A920CA4}"/>
              </a:ext>
            </a:extLst>
          </p:cNvPr>
          <p:cNvPicPr>
            <a:picLocks noChangeAspect="1"/>
          </p:cNvPicPr>
          <p:nvPr/>
        </p:nvPicPr>
        <p:blipFill>
          <a:blip r:embed="rId3"/>
          <a:stretch>
            <a:fillRect/>
          </a:stretch>
        </p:blipFill>
        <p:spPr>
          <a:xfrm rot="1060375">
            <a:off x="8097749" y="1909684"/>
            <a:ext cx="293838" cy="320551"/>
          </a:xfrm>
          <a:prstGeom prst="rect">
            <a:avLst/>
          </a:prstGeom>
        </p:spPr>
      </p:pic>
      <p:pic>
        <p:nvPicPr>
          <p:cNvPr id="25" name="Picture 24">
            <a:extLst>
              <a:ext uri="{FF2B5EF4-FFF2-40B4-BE49-F238E27FC236}">
                <a16:creationId xmlns:a16="http://schemas.microsoft.com/office/drawing/2014/main" id="{F4784211-60D9-D745-AE44-ED350A58DA5E}"/>
              </a:ext>
            </a:extLst>
          </p:cNvPr>
          <p:cNvPicPr>
            <a:picLocks noChangeAspect="1"/>
          </p:cNvPicPr>
          <p:nvPr/>
        </p:nvPicPr>
        <p:blipFill>
          <a:blip r:embed="rId3"/>
          <a:stretch>
            <a:fillRect/>
          </a:stretch>
        </p:blipFill>
        <p:spPr>
          <a:xfrm rot="2591640">
            <a:off x="9878635" y="3130651"/>
            <a:ext cx="293838" cy="320551"/>
          </a:xfrm>
          <a:prstGeom prst="rect">
            <a:avLst/>
          </a:prstGeom>
        </p:spPr>
      </p:pic>
      <p:pic>
        <p:nvPicPr>
          <p:cNvPr id="2" name="Picture 1">
            <a:extLst>
              <a:ext uri="{FF2B5EF4-FFF2-40B4-BE49-F238E27FC236}">
                <a16:creationId xmlns:a16="http://schemas.microsoft.com/office/drawing/2014/main" id="{9463FC8B-6BCC-8A4A-8670-AA65B692D8D4}"/>
              </a:ext>
            </a:extLst>
          </p:cNvPr>
          <p:cNvPicPr>
            <a:picLocks noChangeAspect="1"/>
          </p:cNvPicPr>
          <p:nvPr/>
        </p:nvPicPr>
        <p:blipFill>
          <a:blip r:embed="rId4"/>
          <a:stretch>
            <a:fillRect/>
          </a:stretch>
        </p:blipFill>
        <p:spPr>
          <a:xfrm>
            <a:off x="2252820" y="2233060"/>
            <a:ext cx="1243772" cy="575476"/>
          </a:xfrm>
          <a:prstGeom prst="rect">
            <a:avLst/>
          </a:prstGeom>
        </p:spPr>
      </p:pic>
      <p:pic>
        <p:nvPicPr>
          <p:cNvPr id="4" name="Picture 3">
            <a:extLst>
              <a:ext uri="{FF2B5EF4-FFF2-40B4-BE49-F238E27FC236}">
                <a16:creationId xmlns:a16="http://schemas.microsoft.com/office/drawing/2014/main" id="{F5503DA8-291B-214A-A6ED-00554F166B61}"/>
              </a:ext>
            </a:extLst>
          </p:cNvPr>
          <p:cNvPicPr>
            <a:picLocks noChangeAspect="1"/>
          </p:cNvPicPr>
          <p:nvPr/>
        </p:nvPicPr>
        <p:blipFill>
          <a:blip r:embed="rId5"/>
          <a:stretch>
            <a:fillRect/>
          </a:stretch>
        </p:blipFill>
        <p:spPr>
          <a:xfrm>
            <a:off x="4426091" y="1299574"/>
            <a:ext cx="1023784" cy="1130428"/>
          </a:xfrm>
          <a:prstGeom prst="rect">
            <a:avLst/>
          </a:prstGeom>
        </p:spPr>
      </p:pic>
      <p:pic>
        <p:nvPicPr>
          <p:cNvPr id="5" name="Picture 4">
            <a:extLst>
              <a:ext uri="{FF2B5EF4-FFF2-40B4-BE49-F238E27FC236}">
                <a16:creationId xmlns:a16="http://schemas.microsoft.com/office/drawing/2014/main" id="{83A27318-9CDE-9F40-9F01-D15D806C18D4}"/>
              </a:ext>
            </a:extLst>
          </p:cNvPr>
          <p:cNvPicPr>
            <a:picLocks noChangeAspect="1"/>
          </p:cNvPicPr>
          <p:nvPr/>
        </p:nvPicPr>
        <p:blipFill>
          <a:blip r:embed="rId6"/>
          <a:stretch>
            <a:fillRect/>
          </a:stretch>
        </p:blipFill>
        <p:spPr>
          <a:xfrm>
            <a:off x="6552710" y="1387206"/>
            <a:ext cx="1223468" cy="955164"/>
          </a:xfrm>
          <a:prstGeom prst="rect">
            <a:avLst/>
          </a:prstGeom>
        </p:spPr>
      </p:pic>
      <p:pic>
        <p:nvPicPr>
          <p:cNvPr id="7" name="Picture 6">
            <a:extLst>
              <a:ext uri="{FF2B5EF4-FFF2-40B4-BE49-F238E27FC236}">
                <a16:creationId xmlns:a16="http://schemas.microsoft.com/office/drawing/2014/main" id="{1697244D-4F98-C847-A531-660D639C7ADE}"/>
              </a:ext>
            </a:extLst>
          </p:cNvPr>
          <p:cNvPicPr>
            <a:picLocks noChangeAspect="1"/>
          </p:cNvPicPr>
          <p:nvPr/>
        </p:nvPicPr>
        <p:blipFill>
          <a:blip r:embed="rId7"/>
          <a:stretch>
            <a:fillRect/>
          </a:stretch>
        </p:blipFill>
        <p:spPr>
          <a:xfrm>
            <a:off x="954563" y="3391035"/>
            <a:ext cx="707450" cy="1229340"/>
          </a:xfrm>
          <a:prstGeom prst="rect">
            <a:avLst/>
          </a:prstGeom>
        </p:spPr>
      </p:pic>
      <p:pic>
        <p:nvPicPr>
          <p:cNvPr id="30" name="Picture 29">
            <a:extLst>
              <a:ext uri="{FF2B5EF4-FFF2-40B4-BE49-F238E27FC236}">
                <a16:creationId xmlns:a16="http://schemas.microsoft.com/office/drawing/2014/main" id="{462163EF-D48E-8948-8B49-4D9273202F07}"/>
              </a:ext>
            </a:extLst>
          </p:cNvPr>
          <p:cNvPicPr>
            <a:picLocks noChangeAspect="1"/>
          </p:cNvPicPr>
          <p:nvPr/>
        </p:nvPicPr>
        <p:blipFill>
          <a:blip r:embed="rId7"/>
          <a:stretch>
            <a:fillRect/>
          </a:stretch>
        </p:blipFill>
        <p:spPr>
          <a:xfrm>
            <a:off x="10398830" y="3347384"/>
            <a:ext cx="707450" cy="1229340"/>
          </a:xfrm>
          <a:prstGeom prst="rect">
            <a:avLst/>
          </a:prstGeom>
        </p:spPr>
      </p:pic>
      <p:pic>
        <p:nvPicPr>
          <p:cNvPr id="8" name="Picture 7">
            <a:extLst>
              <a:ext uri="{FF2B5EF4-FFF2-40B4-BE49-F238E27FC236}">
                <a16:creationId xmlns:a16="http://schemas.microsoft.com/office/drawing/2014/main" id="{CFE40384-7D03-7642-8BB4-0FD5E4929D23}"/>
              </a:ext>
            </a:extLst>
          </p:cNvPr>
          <p:cNvPicPr>
            <a:picLocks noChangeAspect="1"/>
          </p:cNvPicPr>
          <p:nvPr/>
        </p:nvPicPr>
        <p:blipFill>
          <a:blip r:embed="rId8"/>
          <a:stretch>
            <a:fillRect/>
          </a:stretch>
        </p:blipFill>
        <p:spPr>
          <a:xfrm>
            <a:off x="8844173" y="1871535"/>
            <a:ext cx="785603" cy="1317040"/>
          </a:xfrm>
          <a:prstGeom prst="rect">
            <a:avLst/>
          </a:prstGeom>
        </p:spPr>
      </p:pic>
    </p:spTree>
    <p:extLst>
      <p:ext uri="{BB962C8B-B14F-4D97-AF65-F5344CB8AC3E}">
        <p14:creationId xmlns:p14="http://schemas.microsoft.com/office/powerpoint/2010/main" val="178298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0742A9-5341-454D-92B1-E3501F80075A}"/>
              </a:ext>
            </a:extLst>
          </p:cNvPr>
          <p:cNvSpPr/>
          <p:nvPr/>
        </p:nvSpPr>
        <p:spPr>
          <a:xfrm>
            <a:off x="0" y="0"/>
            <a:ext cx="12192000" cy="5870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B4E3206A-CBA8-F44D-BA6A-64CB9A3651BE}"/>
              </a:ext>
            </a:extLst>
          </p:cNvPr>
          <p:cNvSpPr>
            <a:spLocks noGrp="1"/>
          </p:cNvSpPr>
          <p:nvPr>
            <p:ph type="title"/>
          </p:nvPr>
        </p:nvSpPr>
        <p:spPr>
          <a:xfrm>
            <a:off x="6254976" y="1293912"/>
            <a:ext cx="3401832" cy="1201770"/>
          </a:xfrm>
        </p:spPr>
        <p:txBody>
          <a:bodyPr>
            <a:normAutofit/>
          </a:bodyPr>
          <a:lstStyle/>
          <a:p>
            <a:r>
              <a:rPr lang="da-DK" dirty="0">
                <a:latin typeface="Arial Nova Light" panose="020B0304020202020204" pitchFamily="34" charset="0"/>
              </a:rPr>
              <a:t>Start med dig selv</a:t>
            </a:r>
            <a:br>
              <a:rPr lang="da-DK" dirty="0">
                <a:latin typeface="Arial Nova Light" panose="020B0304020202020204" pitchFamily="34" charset="0"/>
              </a:rPr>
            </a:br>
            <a:endParaRPr lang="da-DK" dirty="0"/>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6247226" y="2126926"/>
            <a:ext cx="5106573" cy="2915091"/>
          </a:xfrm>
        </p:spPr>
        <p:txBody>
          <a:bodyPr>
            <a:noAutofit/>
          </a:bodyPr>
          <a:lstStyle/>
          <a:p>
            <a:pPr marL="457200" lvl="0" indent="-457200">
              <a:lnSpc>
                <a:spcPct val="100000"/>
              </a:lnSpc>
              <a:buAutoNum type="arabicPeriod"/>
            </a:pPr>
            <a:r>
              <a:rPr lang="da-DK" sz="2200" dirty="0"/>
              <a:t>Hvad forventer skolen at få ud af samarbejdet?</a:t>
            </a:r>
          </a:p>
          <a:p>
            <a:pPr marL="457200" indent="-457200">
              <a:lnSpc>
                <a:spcPct val="100000"/>
              </a:lnSpc>
              <a:buFont typeface="Arial" panose="020B0604020202020204" pitchFamily="34" charset="0"/>
              <a:buAutoNum type="arabicPeriod"/>
            </a:pPr>
            <a:r>
              <a:rPr lang="da-DK" sz="2200" dirty="0"/>
              <a:t>Hvad vil/kan skolen bidrage med i samarbejdet? </a:t>
            </a:r>
            <a:endParaRPr lang="en-US" sz="2200" dirty="0"/>
          </a:p>
          <a:p>
            <a:pPr marL="457200" indent="-457200">
              <a:lnSpc>
                <a:spcPct val="100000"/>
              </a:lnSpc>
              <a:buFont typeface="Arial" panose="020B0604020202020204" pitchFamily="34" charset="0"/>
              <a:buAutoNum type="arabicPeriod"/>
            </a:pPr>
            <a:r>
              <a:rPr lang="da-DK" sz="2200" dirty="0"/>
              <a:t>Hvad forventer skolen af samarbejdspartnerne? </a:t>
            </a:r>
            <a:endParaRPr lang="en-US" sz="2200" dirty="0"/>
          </a:p>
          <a:p>
            <a:pPr marL="457200" lvl="0" indent="-457200">
              <a:lnSpc>
                <a:spcPct val="100000"/>
              </a:lnSpc>
              <a:buAutoNum type="arabicPeriod"/>
            </a:pPr>
            <a:endParaRPr lang="en-US" sz="2200" dirty="0"/>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4</a:t>
            </a:fld>
            <a:endParaRPr lang="en-US" dirty="0"/>
          </a:p>
        </p:txBody>
      </p:sp>
      <p:sp>
        <p:nvSpPr>
          <p:cNvPr id="15" name="Rectangle 14">
            <a:extLst>
              <a:ext uri="{FF2B5EF4-FFF2-40B4-BE49-F238E27FC236}">
                <a16:creationId xmlns:a16="http://schemas.microsoft.com/office/drawing/2014/main" id="{966BBE02-6B97-9647-A99D-DDE6696C8EA0}"/>
              </a:ext>
            </a:extLst>
          </p:cNvPr>
          <p:cNvSpPr/>
          <p:nvPr/>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6">
            <a:extLst>
              <a:ext uri="{FF2B5EF4-FFF2-40B4-BE49-F238E27FC236}">
                <a16:creationId xmlns:a16="http://schemas.microsoft.com/office/drawing/2014/main" id="{7DD66E2D-2B30-FD4C-B945-7D708D15FF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61057"/>
            <a:ext cx="4777268" cy="4509164"/>
          </a:xfrm>
          <a:prstGeom prst="rect">
            <a:avLst/>
          </a:prstGeom>
        </p:spPr>
      </p:pic>
      <p:sp>
        <p:nvSpPr>
          <p:cNvPr id="12" name="Oval 11">
            <a:extLst>
              <a:ext uri="{FF2B5EF4-FFF2-40B4-BE49-F238E27FC236}">
                <a16:creationId xmlns:a16="http://schemas.microsoft.com/office/drawing/2014/main" id="{7CD4DC25-B8C7-D145-A0F0-ACC490D1593E}"/>
              </a:ext>
            </a:extLst>
          </p:cNvPr>
          <p:cNvSpPr/>
          <p:nvPr/>
        </p:nvSpPr>
        <p:spPr>
          <a:xfrm>
            <a:off x="3401130" y="584030"/>
            <a:ext cx="2313709" cy="23137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icture 5">
            <a:extLst>
              <a:ext uri="{FF2B5EF4-FFF2-40B4-BE49-F238E27FC236}">
                <a16:creationId xmlns:a16="http://schemas.microsoft.com/office/drawing/2014/main" id="{9DAF04B2-B5FC-B942-905B-DE1925AF9023}"/>
              </a:ext>
            </a:extLst>
          </p:cNvPr>
          <p:cNvPicPr>
            <a:picLocks noChangeAspect="1"/>
          </p:cNvPicPr>
          <p:nvPr/>
        </p:nvPicPr>
        <p:blipFill>
          <a:blip r:embed="rId4"/>
          <a:stretch>
            <a:fillRect/>
          </a:stretch>
        </p:blipFill>
        <p:spPr>
          <a:xfrm>
            <a:off x="3752690" y="1239234"/>
            <a:ext cx="1587500" cy="1003300"/>
          </a:xfrm>
          <a:prstGeom prst="rect">
            <a:avLst/>
          </a:prstGeom>
        </p:spPr>
      </p:pic>
    </p:spTree>
    <p:extLst>
      <p:ext uri="{BB962C8B-B14F-4D97-AF65-F5344CB8AC3E}">
        <p14:creationId xmlns:p14="http://schemas.microsoft.com/office/powerpoint/2010/main" val="427834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0742A9-5341-454D-92B1-E3501F80075A}"/>
              </a:ext>
            </a:extLst>
          </p:cNvPr>
          <p:cNvSpPr/>
          <p:nvPr/>
        </p:nvSpPr>
        <p:spPr>
          <a:xfrm>
            <a:off x="0" y="0"/>
            <a:ext cx="12192000" cy="5870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B4E3206A-CBA8-F44D-BA6A-64CB9A3651BE}"/>
              </a:ext>
            </a:extLst>
          </p:cNvPr>
          <p:cNvSpPr>
            <a:spLocks noGrp="1"/>
          </p:cNvSpPr>
          <p:nvPr>
            <p:ph type="title"/>
          </p:nvPr>
        </p:nvSpPr>
        <p:spPr>
          <a:xfrm>
            <a:off x="712305" y="1124606"/>
            <a:ext cx="5266463" cy="1201770"/>
          </a:xfrm>
        </p:spPr>
        <p:txBody>
          <a:bodyPr>
            <a:normAutofit fontScale="90000"/>
          </a:bodyPr>
          <a:lstStyle/>
          <a:p>
            <a:r>
              <a:rPr lang="da-DK" dirty="0">
                <a:solidFill>
                  <a:schemeClr val="bg1"/>
                </a:solidFill>
              </a:rPr>
              <a:t>Opsamling på indledende forventninger</a:t>
            </a:r>
            <a:br>
              <a:rPr lang="da-DK" dirty="0">
                <a:solidFill>
                  <a:schemeClr val="bg1"/>
                </a:solidFill>
                <a:latin typeface="Arial Nova Light" panose="020B0304020202020204" pitchFamily="34" charset="0"/>
              </a:rPr>
            </a:br>
            <a:endParaRPr lang="da-DK" dirty="0">
              <a:solidFill>
                <a:schemeClr val="bg1"/>
              </a:solidFill>
            </a:endParaRPr>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704556" y="2211334"/>
            <a:ext cx="5849476" cy="2915091"/>
          </a:xfrm>
        </p:spPr>
        <p:txBody>
          <a:bodyPr>
            <a:noAutofit/>
          </a:bodyPr>
          <a:lstStyle/>
          <a:p>
            <a:r>
              <a:rPr lang="da-DK" dirty="0">
                <a:solidFill>
                  <a:schemeClr val="bg1"/>
                </a:solidFill>
              </a:rPr>
              <a:t>Hvad vil vi gå videre med/hvad var vi enige om her på skolen?</a:t>
            </a:r>
          </a:p>
          <a:p>
            <a:r>
              <a:rPr lang="da-DK" dirty="0">
                <a:solidFill>
                  <a:schemeClr val="bg1"/>
                </a:solidFill>
              </a:rPr>
              <a:t>Hvordan skal det gøres / hvordan opnår vi det / hvordan er vores roller i forhold til hinanden? </a:t>
            </a:r>
          </a:p>
          <a:p>
            <a:r>
              <a:rPr lang="da-DK" dirty="0">
                <a:solidFill>
                  <a:schemeClr val="bg1"/>
                </a:solidFill>
              </a:rPr>
              <a:t>Hvordan håber vi, at de unge vil forstå det, vi laver? </a:t>
            </a:r>
          </a:p>
          <a:p>
            <a:pPr marL="457200" lvl="0" indent="-457200">
              <a:lnSpc>
                <a:spcPct val="100000"/>
              </a:lnSpc>
              <a:buAutoNum type="arabicPeriod"/>
            </a:pPr>
            <a:endParaRPr lang="en-US" sz="2200" dirty="0">
              <a:solidFill>
                <a:schemeClr val="bg1"/>
              </a:solidFill>
            </a:endParaRPr>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5</a:t>
            </a:fld>
            <a:endParaRPr lang="en-US" dirty="0"/>
          </a:p>
        </p:txBody>
      </p:sp>
      <p:sp>
        <p:nvSpPr>
          <p:cNvPr id="15" name="Rectangle 14">
            <a:extLst>
              <a:ext uri="{FF2B5EF4-FFF2-40B4-BE49-F238E27FC236}">
                <a16:creationId xmlns:a16="http://schemas.microsoft.com/office/drawing/2014/main" id="{966BBE02-6B97-9647-A99D-DDE6696C8EA0}"/>
              </a:ext>
            </a:extLst>
          </p:cNvPr>
          <p:cNvSpPr/>
          <p:nvPr/>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icture 5">
            <a:extLst>
              <a:ext uri="{FF2B5EF4-FFF2-40B4-BE49-F238E27FC236}">
                <a16:creationId xmlns:a16="http://schemas.microsoft.com/office/drawing/2014/main" id="{935D92EA-80BB-B049-B93F-60B08D5B438E}"/>
              </a:ext>
            </a:extLst>
          </p:cNvPr>
          <p:cNvPicPr>
            <a:picLocks noChangeAspect="1"/>
          </p:cNvPicPr>
          <p:nvPr/>
        </p:nvPicPr>
        <p:blipFill>
          <a:blip r:embed="rId3"/>
          <a:stretch>
            <a:fillRect/>
          </a:stretch>
        </p:blipFill>
        <p:spPr>
          <a:xfrm>
            <a:off x="7846744" y="744122"/>
            <a:ext cx="3644900" cy="4610100"/>
          </a:xfrm>
          <a:prstGeom prst="rect">
            <a:avLst/>
          </a:prstGeom>
        </p:spPr>
      </p:pic>
      <p:sp>
        <p:nvSpPr>
          <p:cNvPr id="17" name="Title 1">
            <a:extLst>
              <a:ext uri="{FF2B5EF4-FFF2-40B4-BE49-F238E27FC236}">
                <a16:creationId xmlns:a16="http://schemas.microsoft.com/office/drawing/2014/main" id="{EDD21F22-B572-9842-8B69-176B58D7EAEA}"/>
              </a:ext>
            </a:extLst>
          </p:cNvPr>
          <p:cNvSpPr txBox="1">
            <a:spLocks/>
          </p:cNvSpPr>
          <p:nvPr/>
        </p:nvSpPr>
        <p:spPr>
          <a:xfrm>
            <a:off x="8233949" y="1303123"/>
            <a:ext cx="2872153" cy="3492098"/>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a:lstStyle>
          <a:p>
            <a:r>
              <a:rPr lang="da-DK" sz="2000" dirty="0"/>
              <a:t>Lav et resume eller formulér en vision, der synliggør jeres forventninger for samarbejdet både internt på skolen og eksternt i forhold til foreningerne</a:t>
            </a:r>
            <a:endParaRPr lang="en-US" sz="2000" b="1" dirty="0"/>
          </a:p>
        </p:txBody>
      </p:sp>
      <p:sp>
        <p:nvSpPr>
          <p:cNvPr id="8" name="Oval 7">
            <a:extLst>
              <a:ext uri="{FF2B5EF4-FFF2-40B4-BE49-F238E27FC236}">
                <a16:creationId xmlns:a16="http://schemas.microsoft.com/office/drawing/2014/main" id="{0D4930B1-9290-E340-8B57-8F6CAB691298}"/>
              </a:ext>
            </a:extLst>
          </p:cNvPr>
          <p:cNvSpPr/>
          <p:nvPr/>
        </p:nvSpPr>
        <p:spPr>
          <a:xfrm>
            <a:off x="6554032" y="254572"/>
            <a:ext cx="1702190" cy="17021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itle 1">
            <a:extLst>
              <a:ext uri="{FF2B5EF4-FFF2-40B4-BE49-F238E27FC236}">
                <a16:creationId xmlns:a16="http://schemas.microsoft.com/office/drawing/2014/main" id="{D8BBD1D1-CFBA-D745-BC8A-F0826BD2ADAB}"/>
              </a:ext>
            </a:extLst>
          </p:cNvPr>
          <p:cNvSpPr txBox="1">
            <a:spLocks/>
          </p:cNvSpPr>
          <p:nvPr/>
        </p:nvSpPr>
        <p:spPr>
          <a:xfrm>
            <a:off x="6365973" y="179700"/>
            <a:ext cx="2070638" cy="175213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a:lstStyle>
          <a:p>
            <a:pPr algn="ctr"/>
            <a:r>
              <a:rPr lang="da-DK" sz="1600" b="1" dirty="0">
                <a:solidFill>
                  <a:schemeClr val="bg1"/>
                </a:solidFill>
              </a:rPr>
              <a:t>DEL DET </a:t>
            </a:r>
          </a:p>
          <a:p>
            <a:pPr algn="ctr"/>
            <a:r>
              <a:rPr lang="da-DK" sz="1600" b="1" dirty="0">
                <a:solidFill>
                  <a:schemeClr val="bg1"/>
                </a:solidFill>
              </a:rPr>
              <a:t>MED ALLE PÅ SKOLEN</a:t>
            </a:r>
            <a:endParaRPr lang="en-US" sz="1600" b="1" dirty="0">
              <a:solidFill>
                <a:schemeClr val="bg1"/>
              </a:solidFill>
            </a:endParaRPr>
          </a:p>
        </p:txBody>
      </p:sp>
    </p:spTree>
    <p:extLst>
      <p:ext uri="{BB962C8B-B14F-4D97-AF65-F5344CB8AC3E}">
        <p14:creationId xmlns:p14="http://schemas.microsoft.com/office/powerpoint/2010/main" val="448388246"/>
      </p:ext>
    </p:extLst>
  </p:cSld>
  <p:clrMapOvr>
    <a:masterClrMapping/>
  </p:clrMapOvr>
</p:sld>
</file>

<file path=ppt/theme/theme1.xml><?xml version="1.0" encoding="utf-8"?>
<a:theme xmlns:a="http://schemas.openxmlformats.org/drawingml/2006/main" name="SketchyVTI">
  <a:themeElements>
    <a:clrScheme name="SUMH">
      <a:dk1>
        <a:srgbClr val="000000"/>
      </a:dk1>
      <a:lt1>
        <a:srgbClr val="FFFFFF"/>
      </a:lt1>
      <a:dk2>
        <a:srgbClr val="2C2B2A"/>
      </a:dk2>
      <a:lt2>
        <a:srgbClr val="D6D7D6"/>
      </a:lt2>
      <a:accent1>
        <a:srgbClr val="E4650E"/>
      </a:accent1>
      <a:accent2>
        <a:srgbClr val="2C2B2A"/>
      </a:accent2>
      <a:accent3>
        <a:srgbClr val="00B7AF"/>
      </a:accent3>
      <a:accent4>
        <a:srgbClr val="F9B2A3"/>
      </a:accent4>
      <a:accent5>
        <a:srgbClr val="CF4979"/>
      </a:accent5>
      <a:accent6>
        <a:srgbClr val="8A96CB"/>
      </a:accent6>
      <a:hlink>
        <a:srgbClr val="2998E3"/>
      </a:hlink>
      <a:folHlink>
        <a:srgbClr val="00B7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3809</TotalTime>
  <Words>910</Words>
  <Application>Microsoft Macintosh PowerPoint</Application>
  <PresentationFormat>Widescreen</PresentationFormat>
  <Paragraphs>55</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Nova Light</vt:lpstr>
      <vt:lpstr>Calibri</vt:lpstr>
      <vt:lpstr>Courier New</vt:lpstr>
      <vt:lpstr>Symbol</vt:lpstr>
      <vt:lpstr>Times New Roman</vt:lpstr>
      <vt:lpstr>SketchyVTI</vt:lpstr>
      <vt:lpstr>Skoler Skab en god start med forventningsafstemning</vt:lpstr>
      <vt:lpstr>Når forventningsafstemningen ikke er på plads</vt:lpstr>
      <vt:lpstr>PowerPoint Presentation</vt:lpstr>
      <vt:lpstr>Start med dig selv </vt:lpstr>
      <vt:lpstr>Opsamling på indledende forventninger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Foreningslivet er drevet af frivillige</dc:title>
  <dc:creator>Katja Lund Knudsen</dc:creator>
  <cp:lastModifiedBy>kamilla bloch</cp:lastModifiedBy>
  <cp:revision>51</cp:revision>
  <dcterms:created xsi:type="dcterms:W3CDTF">2021-02-03T11:47:24Z</dcterms:created>
  <dcterms:modified xsi:type="dcterms:W3CDTF">2021-04-08T05:15:11Z</dcterms:modified>
</cp:coreProperties>
</file>