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7" r:id="rId1"/>
  </p:sldMasterIdLst>
  <p:notesMasterIdLst>
    <p:notesMasterId r:id="rId6"/>
  </p:notesMasterIdLst>
  <p:sldIdLst>
    <p:sldId id="272" r:id="rId2"/>
    <p:sldId id="261" r:id="rId3"/>
    <p:sldId id="274" r:id="rId4"/>
    <p:sldId id="273" r:id="rId5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7AF"/>
    <a:srgbClr val="2D2B2A"/>
    <a:srgbClr val="00B7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3" autoAdjust="0"/>
    <p:restoredTop sz="94645"/>
  </p:normalViewPr>
  <p:slideViewPr>
    <p:cSldViewPr snapToGrid="0">
      <p:cViewPr varScale="1">
        <p:scale>
          <a:sx n="113" d="100"/>
          <a:sy n="113" d="100"/>
        </p:scale>
        <p:origin x="56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D1E8E7-3E30-4624-9CCF-E5F0AD3133C9}" type="datetimeFigureOut">
              <a:rPr lang="da-DK" smtClean="0"/>
              <a:t>08/04/2021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3543F4-D6A0-42EB-8DBE-C608F3363A94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372591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118D9-1D9E-0949-977A-27CDD8E8F335}" type="datetime1">
              <a:rPr lang="da-DK" smtClean="0"/>
              <a:t>08/04/2021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21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D9265-1648-E543-92CF-73991131BDC6}" type="datetime1">
              <a:rPr lang="da-DK" smtClean="0"/>
              <a:t>08/04/2021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619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1013B-6BEC-CD4F-A5CE-A143E6023C8C}" type="datetime1">
              <a:rPr lang="da-DK" smtClean="0"/>
              <a:t>08/04/2021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167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852" y="323086"/>
            <a:ext cx="10515600" cy="70693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852" y="1524856"/>
            <a:ext cx="10515600" cy="42519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57648" y="6188190"/>
            <a:ext cx="115351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D6C9CFB8-815B-AC46-82C2-A8433706F0EE}" type="datetime1">
              <a:rPr lang="da-DK" smtClean="0"/>
              <a:t>08/04/2021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11158" y="6188190"/>
            <a:ext cx="411480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25958" y="6188190"/>
            <a:ext cx="72784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7CD31F4-64FA-4BA0-9498-67783267A8C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38E016-EB80-074C-A468-92003625D0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3915" y="6102350"/>
            <a:ext cx="457200" cy="50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C778D8C-C102-DF47-8C2C-BDBDA0A90C8B}"/>
              </a:ext>
            </a:extLst>
          </p:cNvPr>
          <p:cNvSpPr txBox="1"/>
          <p:nvPr userDrawn="1"/>
        </p:nvSpPr>
        <p:spPr>
          <a:xfrm>
            <a:off x="1132785" y="6271656"/>
            <a:ext cx="327377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800" dirty="0"/>
              <a:t>2021 by SUMH og Frivilligcenter Vesterbro/</a:t>
            </a:r>
            <a:r>
              <a:rPr lang="da-DK" sz="800" dirty="0" err="1"/>
              <a:t>Kgs</a:t>
            </a:r>
            <a:r>
              <a:rPr lang="da-DK" sz="800" dirty="0"/>
              <a:t>. Enghave/Valby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98CB134-2CD8-D345-B602-4DFFEF923229}"/>
              </a:ext>
            </a:extLst>
          </p:cNvPr>
          <p:cNvSpPr/>
          <p:nvPr userDrawn="1"/>
        </p:nvSpPr>
        <p:spPr>
          <a:xfrm>
            <a:off x="0" y="6620860"/>
            <a:ext cx="252248" cy="247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33167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D46F8-24DD-8D49-B8AC-6B72361A3C31}" type="datetime1">
              <a:rPr lang="da-DK" smtClean="0"/>
              <a:t>08/04/2021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127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51B21-A1E2-144A-A7C3-0C2F1F5F022A}" type="datetime1">
              <a:rPr lang="da-DK" smtClean="0"/>
              <a:t>08/04/2021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189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4C864-6152-0043-BB70-1499A4CA4BA3}" type="datetime1">
              <a:rPr lang="da-DK" smtClean="0"/>
              <a:t>08/04/2021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151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28A9F-EFC4-124C-8561-892C8532CDD4}" type="datetime1">
              <a:rPr lang="da-DK" smtClean="0"/>
              <a:t>08/04/2021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915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A7F68-2373-4B4B-9225-1CEFA874EEA0}" type="datetime1">
              <a:rPr lang="da-DK" smtClean="0"/>
              <a:t>08/04/2021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184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EC7DA-504A-ED42-8546-5198B2A82B97}" type="datetime1">
              <a:rPr lang="da-DK" smtClean="0"/>
              <a:t>08/04/2021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381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4057E-6D4F-9A4D-8EEE-FE33E0274DEF}" type="datetime1">
              <a:rPr lang="da-DK" smtClean="0"/>
              <a:t>08/04/2021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896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35775-F85F-DF4F-8FB7-28B036E40F78}" type="datetime1">
              <a:rPr lang="da-DK" smtClean="0"/>
              <a:t>08/04/2021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848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0" r:id="rId6"/>
    <p:sldLayoutId id="2147483686" r:id="rId7"/>
    <p:sldLayoutId id="2147483687" r:id="rId8"/>
    <p:sldLayoutId id="2147483688" r:id="rId9"/>
    <p:sldLayoutId id="2147483689" r:id="rId10"/>
    <p:sldLayoutId id="2147483691" r:id="rId11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5.tiff"/><Relationship Id="rId7" Type="http://schemas.openxmlformats.org/officeDocument/2006/relationships/image" Target="../media/image9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tiff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7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9181067-234C-554E-8014-DA4B16BF57D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1999169-FA01-7948-B356-A4E4078F17C1}"/>
              </a:ext>
            </a:extLst>
          </p:cNvPr>
          <p:cNvSpPr/>
          <p:nvPr/>
        </p:nvSpPr>
        <p:spPr>
          <a:xfrm>
            <a:off x="8229600" y="768926"/>
            <a:ext cx="3137837" cy="3137837"/>
          </a:xfrm>
          <a:prstGeom prst="ellipse">
            <a:avLst/>
          </a:prstGeom>
          <a:solidFill>
            <a:srgbClr val="006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684F72-453D-114D-9757-0E20DBE639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6563789" cy="4069080"/>
          </a:xfrm>
        </p:spPr>
        <p:txBody>
          <a:bodyPr/>
          <a:lstStyle/>
          <a:p>
            <a:r>
              <a:rPr lang="da-DK" dirty="0">
                <a:solidFill>
                  <a:schemeClr val="bg1"/>
                </a:solidFill>
              </a:rPr>
              <a:t>Om Foreningslivet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F12D08-9C05-9F47-805C-1109D20B06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7567966" cy="1124712"/>
          </a:xfrm>
        </p:spPr>
        <p:txBody>
          <a:bodyPr/>
          <a:lstStyle/>
          <a:p>
            <a:endParaRPr lang="da-DK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1D43AC2-6727-9D42-99E1-08FBA98DA0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0533" y="1392178"/>
            <a:ext cx="2061675" cy="18771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802155-C7E6-CB40-B6FD-920576B81B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8448" y="1393046"/>
            <a:ext cx="2063681" cy="187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651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523F1907-6DFF-F941-BDAF-913B5CE9147A}"/>
              </a:ext>
            </a:extLst>
          </p:cNvPr>
          <p:cNvSpPr/>
          <p:nvPr/>
        </p:nvSpPr>
        <p:spPr>
          <a:xfrm>
            <a:off x="1422234" y="1885071"/>
            <a:ext cx="4132253" cy="413225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E3206A-CBA8-F44D-BA6A-64CB9A365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851" y="588103"/>
            <a:ext cx="6980912" cy="1201770"/>
          </a:xfrm>
        </p:spPr>
        <p:txBody>
          <a:bodyPr>
            <a:normAutofit fontScale="90000"/>
          </a:bodyPr>
          <a:lstStyle/>
          <a:p>
            <a:r>
              <a:rPr lang="da-DK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Frivillighed giver mulighed for interesse-fællesskaber og mange opgavetyper</a:t>
            </a:r>
            <a:br>
              <a:rPr lang="da-DK" dirty="0"/>
            </a:br>
            <a:endParaRPr lang="da-DK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D507D4-B3B1-7042-A09F-562FD2672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CD4DC25-B8C7-D145-A0F0-ACC490D1593E}"/>
              </a:ext>
            </a:extLst>
          </p:cNvPr>
          <p:cNvSpPr/>
          <p:nvPr/>
        </p:nvSpPr>
        <p:spPr>
          <a:xfrm>
            <a:off x="5970392" y="2489980"/>
            <a:ext cx="3400734" cy="3400734"/>
          </a:xfrm>
          <a:prstGeom prst="ellipse">
            <a:avLst/>
          </a:prstGeom>
          <a:solidFill>
            <a:srgbClr val="006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AF827C33-11D7-3E4C-BEC3-8D926C48E529}"/>
              </a:ext>
            </a:extLst>
          </p:cNvPr>
          <p:cNvSpPr txBox="1">
            <a:spLocks/>
          </p:cNvSpPr>
          <p:nvPr/>
        </p:nvSpPr>
        <p:spPr>
          <a:xfrm>
            <a:off x="6100796" y="3072899"/>
            <a:ext cx="2892340" cy="27474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spcAft>
                <a:spcPts val="1000"/>
              </a:spcAft>
              <a:buNone/>
            </a:pPr>
            <a:r>
              <a:rPr lang="da-DK" dirty="0">
                <a:solidFill>
                  <a:schemeClr val="bg1">
                    <a:alpha val="8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Der er rig mulighed for, at alle kan være frivillige og spille en meningsfuld rolle i foreningen, hvis de rigtige rammer er på plads.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287958D-2A9D-E841-9E8D-572927303CCA}"/>
              </a:ext>
            </a:extLst>
          </p:cNvPr>
          <p:cNvSpPr/>
          <p:nvPr/>
        </p:nvSpPr>
        <p:spPr>
          <a:xfrm>
            <a:off x="5199211" y="2564608"/>
            <a:ext cx="1182730" cy="118273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620E94-2DC9-2943-B79B-9ED842DA644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387934"/>
            <a:ext cx="1726712" cy="19533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3C5F0A-0390-8647-9182-D1D68735AD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3136" y="712855"/>
            <a:ext cx="1237502" cy="1237502"/>
          </a:xfrm>
          <a:prstGeom prst="rect">
            <a:avLst/>
          </a:prstGeom>
        </p:spPr>
      </p:pic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D8219D84-326B-D144-AE18-B81C21838470}"/>
              </a:ext>
            </a:extLst>
          </p:cNvPr>
          <p:cNvSpPr txBox="1">
            <a:spLocks/>
          </p:cNvSpPr>
          <p:nvPr/>
        </p:nvSpPr>
        <p:spPr>
          <a:xfrm>
            <a:off x="1724110" y="2396922"/>
            <a:ext cx="3215836" cy="34797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spcAft>
                <a:spcPts val="1000"/>
              </a:spcAft>
              <a:buNone/>
            </a:pPr>
            <a:r>
              <a:rPr lang="da-DK" dirty="0">
                <a:solidFill>
                  <a:schemeClr val="bg1">
                    <a:alpha val="8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Der findes frivillige foreninger inden for næsten alle interesseområder, som har en bred vifte af forskellige frivilligheds-opgaver, som kræver forskellige kompetencer og ansvar.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030F4D6-64AC-C743-ADF4-3A1067ED39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0365" y="1123880"/>
            <a:ext cx="1652954" cy="16529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AA10148-8EA2-CE43-841A-1CC6B09E60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7386" y="2042019"/>
            <a:ext cx="2049674" cy="204967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D959EA6-1922-F54B-8DEF-71D4FE692F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1126" y="4364368"/>
            <a:ext cx="1456006" cy="145600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EF2782C-ED20-5D4E-8AE5-9D16AD6AA0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512" y="2182509"/>
            <a:ext cx="962660" cy="9626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468BE73-811E-8346-8C40-50E416213E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5735" y="2715473"/>
            <a:ext cx="890878" cy="73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9809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18B964-9432-0C4E-90D2-7F518F3542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0043" y="2042599"/>
            <a:ext cx="3220693" cy="3228148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9EDB8FE4-F144-9B4C-985E-80F7F6407ED9}"/>
              </a:ext>
            </a:extLst>
          </p:cNvPr>
          <p:cNvSpPr/>
          <p:nvPr/>
        </p:nvSpPr>
        <p:spPr>
          <a:xfrm>
            <a:off x="498053" y="2773836"/>
            <a:ext cx="2737516" cy="273751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E3206A-CBA8-F44D-BA6A-64CB9A365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851" y="714714"/>
            <a:ext cx="4020811" cy="1201770"/>
          </a:xfrm>
        </p:spPr>
        <p:txBody>
          <a:bodyPr>
            <a:normAutofit fontScale="90000"/>
          </a:bodyPr>
          <a:lstStyle/>
          <a:p>
            <a:r>
              <a:rPr lang="da-DK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Frivillighed giver mulighed for interessefællesskaber og mange opgavetyper</a:t>
            </a:r>
            <a:br>
              <a:rPr lang="da-DK" dirty="0"/>
            </a:br>
            <a:endParaRPr lang="da-DK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D507D4-B3B1-7042-A09F-562FD2672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CD4DC25-B8C7-D145-A0F0-ACC490D1593E}"/>
              </a:ext>
            </a:extLst>
          </p:cNvPr>
          <p:cNvSpPr/>
          <p:nvPr/>
        </p:nvSpPr>
        <p:spPr>
          <a:xfrm>
            <a:off x="5873050" y="376000"/>
            <a:ext cx="3400734" cy="3400734"/>
          </a:xfrm>
          <a:prstGeom prst="ellipse">
            <a:avLst/>
          </a:prstGeom>
          <a:solidFill>
            <a:srgbClr val="006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AF827C33-11D7-3E4C-BEC3-8D926C48E529}"/>
              </a:ext>
            </a:extLst>
          </p:cNvPr>
          <p:cNvSpPr txBox="1">
            <a:spLocks/>
          </p:cNvSpPr>
          <p:nvPr/>
        </p:nvSpPr>
        <p:spPr>
          <a:xfrm>
            <a:off x="6115211" y="1029260"/>
            <a:ext cx="2916412" cy="23655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buNone/>
            </a:pPr>
            <a:r>
              <a:rPr lang="da-DK" sz="1800" dirty="0">
                <a:solidFill>
                  <a:schemeClr val="bg1"/>
                </a:solidFill>
              </a:rPr>
              <a:t>Foreningen kan ikke nødvendigvis løfte de opgaver, skolen ønsker eller stå klar på alle tidspunkter, fordi de frivillige bruger deres fritid på </a:t>
            </a:r>
            <a:r>
              <a:rPr lang="da-DK" sz="1800" dirty="0" err="1">
                <a:solidFill>
                  <a:schemeClr val="bg1"/>
                </a:solidFill>
              </a:rPr>
              <a:t>forenings-arbejdet</a:t>
            </a:r>
            <a:r>
              <a:rPr lang="da-DK" sz="1800" dirty="0">
                <a:solidFill>
                  <a:schemeClr val="bg1"/>
                </a:solidFill>
              </a:rPr>
              <a:t>.</a:t>
            </a:r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3C5F0A-0390-8647-9182-D1D68735AD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5945" y="714714"/>
            <a:ext cx="1580306" cy="1580306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87EF4F47-A9C1-FC4A-B140-135FA63EEA31}"/>
              </a:ext>
            </a:extLst>
          </p:cNvPr>
          <p:cNvSpPr txBox="1">
            <a:spLocks/>
          </p:cNvSpPr>
          <p:nvPr/>
        </p:nvSpPr>
        <p:spPr>
          <a:xfrm>
            <a:off x="766879" y="3397372"/>
            <a:ext cx="2199863" cy="19877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buNone/>
            </a:pPr>
            <a:r>
              <a:rPr lang="da-DK" sz="1800" dirty="0">
                <a:solidFill>
                  <a:schemeClr val="bg1"/>
                </a:solidFill>
              </a:rPr>
              <a:t>Det er vigtigt at have en realistisk forventning om foreningens ressourcer og roller. 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71E3AB8-E86C-6744-899E-CCA0FA7C7DCB}"/>
              </a:ext>
            </a:extLst>
          </p:cNvPr>
          <p:cNvSpPr/>
          <p:nvPr/>
        </p:nvSpPr>
        <p:spPr>
          <a:xfrm>
            <a:off x="4187365" y="3734530"/>
            <a:ext cx="2737516" cy="273751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7940D641-1E57-9F47-9FC9-1E98ED2A0CA3}"/>
              </a:ext>
            </a:extLst>
          </p:cNvPr>
          <p:cNvSpPr txBox="1">
            <a:spLocks/>
          </p:cNvSpPr>
          <p:nvPr/>
        </p:nvSpPr>
        <p:spPr>
          <a:xfrm>
            <a:off x="4456192" y="4358066"/>
            <a:ext cx="2142698" cy="19877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buNone/>
            </a:pPr>
            <a:r>
              <a:rPr lang="da-DK" sz="1800" dirty="0">
                <a:solidFill>
                  <a:schemeClr val="bg1"/>
                </a:solidFill>
              </a:rPr>
              <a:t>Det betyder, at man ofte først kan få fat i foreningens frivillige uden for normal arbejdstid. 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FBF00C0-8089-3142-B97D-143BE0C62EE8}"/>
              </a:ext>
            </a:extLst>
          </p:cNvPr>
          <p:cNvSpPr/>
          <p:nvPr/>
        </p:nvSpPr>
        <p:spPr>
          <a:xfrm>
            <a:off x="8637562" y="3008057"/>
            <a:ext cx="3181727" cy="318172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005C525A-D9D8-E443-9ECC-7EE60A40EE6C}"/>
              </a:ext>
            </a:extLst>
          </p:cNvPr>
          <p:cNvSpPr txBox="1">
            <a:spLocks/>
          </p:cNvSpPr>
          <p:nvPr/>
        </p:nvSpPr>
        <p:spPr>
          <a:xfrm>
            <a:off x="9057801" y="3734530"/>
            <a:ext cx="2336589" cy="19877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buNone/>
            </a:pPr>
            <a:r>
              <a:rPr lang="da-DK" sz="1800" dirty="0">
                <a:solidFill>
                  <a:schemeClr val="bg1"/>
                </a:solidFill>
              </a:rPr>
              <a:t>Vær derfor fleksibel i dine forventninger til samarbejdet og åben for, at det godt kan lykkes på andre måder end først forventet.</a:t>
            </a:r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141782-88A7-A540-B3CB-EF53C50000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3905" y="4118392"/>
            <a:ext cx="1010962" cy="101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8749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AF3773B9-7103-A14E-82F5-CA06B7DF32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07237" y="-1"/>
            <a:ext cx="5284764" cy="54472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E3206A-CBA8-F44D-BA6A-64CB9A365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851" y="1253314"/>
            <a:ext cx="4569451" cy="1201770"/>
          </a:xfrm>
        </p:spPr>
        <p:txBody>
          <a:bodyPr>
            <a:normAutofit fontScale="90000"/>
          </a:bodyPr>
          <a:lstStyle/>
          <a:p>
            <a:r>
              <a:rPr lang="da-DK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Foreningerne er ikke handicap-specialiserede – men de kan så meget andet!</a:t>
            </a:r>
            <a:br>
              <a:rPr lang="da-DK" dirty="0"/>
            </a:br>
            <a:endParaRPr lang="da-DK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D507D4-B3B1-7042-A09F-562FD2672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2B60E6D-0BE1-2B41-8175-2EE0B77CC794}"/>
              </a:ext>
            </a:extLst>
          </p:cNvPr>
          <p:cNvSpPr/>
          <p:nvPr/>
        </p:nvSpPr>
        <p:spPr>
          <a:xfrm>
            <a:off x="5547975" y="1854199"/>
            <a:ext cx="1182730" cy="118273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DAB6AE5-E942-9949-85D2-9F8A25F52738}"/>
              </a:ext>
            </a:extLst>
          </p:cNvPr>
          <p:cNvSpPr txBox="1">
            <a:spLocks/>
          </p:cNvSpPr>
          <p:nvPr/>
        </p:nvSpPr>
        <p:spPr>
          <a:xfrm>
            <a:off x="480852" y="2512143"/>
            <a:ext cx="4772410" cy="31123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000"/>
              </a:spcAft>
              <a:buNone/>
            </a:pPr>
            <a:r>
              <a:rPr lang="da-DK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Foreningers frivillige har ikke nødvendigvis specialpædagogiske kompetencer eller ressourcer. </a:t>
            </a:r>
          </a:p>
          <a:p>
            <a:pPr marL="0" indent="0">
              <a:lnSpc>
                <a:spcPct val="100000"/>
              </a:lnSpc>
              <a:spcAft>
                <a:spcPts val="1000"/>
              </a:spcAft>
              <a:buNone/>
            </a:pPr>
            <a:r>
              <a:rPr lang="da-DK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Heldigvis er foreningslivet præget af interesse-fællesskaber, hvor der ofte kan skabes plads til motiverede interesse-fæller, som gerne vil gøre en forskel for en fælles sag. </a:t>
            </a:r>
          </a:p>
          <a:p>
            <a:pPr marL="0" indent="0">
              <a:lnSpc>
                <a:spcPct val="100000"/>
              </a:lnSpc>
              <a:spcAft>
                <a:spcPts val="1000"/>
              </a:spcAft>
              <a:buNone/>
            </a:pPr>
            <a:br>
              <a:rPr lang="da-DK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da-DK" sz="1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da-DK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B53047A-11DE-4F4F-80C6-5FA52EFD35E8}"/>
              </a:ext>
            </a:extLst>
          </p:cNvPr>
          <p:cNvSpPr/>
          <p:nvPr/>
        </p:nvSpPr>
        <p:spPr>
          <a:xfrm>
            <a:off x="5767754" y="2829360"/>
            <a:ext cx="3358830" cy="335883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EA807E42-8C21-604E-84FB-043E3EB1CD29}"/>
              </a:ext>
            </a:extLst>
          </p:cNvPr>
          <p:cNvSpPr txBox="1">
            <a:spLocks/>
          </p:cNvSpPr>
          <p:nvPr/>
        </p:nvSpPr>
        <p:spPr>
          <a:xfrm>
            <a:off x="6012728" y="3352327"/>
            <a:ext cx="2819142" cy="26533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buNone/>
            </a:pPr>
            <a:r>
              <a:rPr lang="da-DK" sz="1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Der er masser af imødekommende, rummelige og tålmodige mennesker i den frivillige verden, som meget gerne vil hjælpe og støtte en ny frivillig, hvis blot de guides til hvordan.</a:t>
            </a:r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48F89C5-6A1A-A746-A842-B48D27B8AB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3901" y="2029713"/>
            <a:ext cx="890878" cy="73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060521"/>
      </p:ext>
    </p:extLst>
  </p:cSld>
  <p:clrMapOvr>
    <a:masterClrMapping/>
  </p:clrMapOvr>
</p:sld>
</file>

<file path=ppt/theme/theme1.xml><?xml version="1.0" encoding="utf-8"?>
<a:theme xmlns:a="http://schemas.openxmlformats.org/drawingml/2006/main" name="SketchyVTI">
  <a:themeElements>
    <a:clrScheme name="SUMH">
      <a:dk1>
        <a:srgbClr val="000000"/>
      </a:dk1>
      <a:lt1>
        <a:srgbClr val="FFFFFF"/>
      </a:lt1>
      <a:dk2>
        <a:srgbClr val="2C2B2A"/>
      </a:dk2>
      <a:lt2>
        <a:srgbClr val="D6D7D6"/>
      </a:lt2>
      <a:accent1>
        <a:srgbClr val="E4650E"/>
      </a:accent1>
      <a:accent2>
        <a:srgbClr val="2C2B2A"/>
      </a:accent2>
      <a:accent3>
        <a:srgbClr val="00B7AF"/>
      </a:accent3>
      <a:accent4>
        <a:srgbClr val="F9B2A3"/>
      </a:accent4>
      <a:accent5>
        <a:srgbClr val="CF4979"/>
      </a:accent5>
      <a:accent6>
        <a:srgbClr val="8A96CB"/>
      </a:accent6>
      <a:hlink>
        <a:srgbClr val="2998E3"/>
      </a:hlink>
      <a:folHlink>
        <a:srgbClr val="00B7A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1600</TotalTime>
  <Words>243</Words>
  <Application>Microsoft Macintosh PowerPoint</Application>
  <PresentationFormat>Widescreen</PresentationFormat>
  <Paragraphs>17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7" baseType="lpstr">
      <vt:lpstr>Arial</vt:lpstr>
      <vt:lpstr>Calibri</vt:lpstr>
      <vt:lpstr>SketchyVTI</vt:lpstr>
      <vt:lpstr>Om Foreningslivet</vt:lpstr>
      <vt:lpstr>Frivillighed giver mulighed for interesse-fællesskaber og mange opgavetyper </vt:lpstr>
      <vt:lpstr>Frivillighed giver mulighed for interessefællesskaber og mange opgavetyper </vt:lpstr>
      <vt:lpstr>Foreningerne er ikke handicap-specialiserede – men de kan så meget andet! 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Foreningslivet er drevet af frivillige</dc:title>
  <dc:creator>Katja Lund Knudsen</dc:creator>
  <cp:lastModifiedBy>kamilla bloch</cp:lastModifiedBy>
  <cp:revision>50</cp:revision>
  <dcterms:created xsi:type="dcterms:W3CDTF">2021-02-03T11:47:24Z</dcterms:created>
  <dcterms:modified xsi:type="dcterms:W3CDTF">2021-04-08T06:03:40Z</dcterms:modified>
</cp:coreProperties>
</file>